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60" r:id="rId3"/>
    <p:sldId id="262" r:id="rId4"/>
    <p:sldId id="258" r:id="rId5"/>
    <p:sldId id="257" r:id="rId6"/>
    <p:sldId id="265" r:id="rId7"/>
    <p:sldId id="268" r:id="rId8"/>
    <p:sldId id="269" r:id="rId9"/>
    <p:sldId id="270" r:id="rId10"/>
    <p:sldId id="271" r:id="rId11"/>
    <p:sldId id="267" r:id="rId12"/>
    <p:sldId id="266" r:id="rId13"/>
    <p:sldId id="272" r:id="rId14"/>
    <p:sldId id="273" r:id="rId15"/>
    <p:sldId id="274" r:id="rId16"/>
    <p:sldId id="275" r:id="rId17"/>
    <p:sldId id="277" r:id="rId18"/>
    <p:sldId id="276" r:id="rId19"/>
    <p:sldId id="278" r:id="rId20"/>
    <p:sldId id="279" r:id="rId21"/>
    <p:sldId id="280" r:id="rId22"/>
    <p:sldId id="281" r:id="rId23"/>
    <p:sldId id="282" r:id="rId24"/>
    <p:sldId id="283" r:id="rId25"/>
    <p:sldId id="284" r:id="rId26"/>
    <p:sldId id="261"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F09CC-2ADC-4F81-827D-F00C2BC0E560}" type="datetimeFigureOut">
              <a:rPr lang="en-AU" smtClean="0"/>
              <a:t>24/10/2022</a:t>
            </a:fld>
            <a:endParaRPr lang="en-AU"/>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3ABA0-20D9-4754-801C-E036ED244662}" type="slidenum">
              <a:rPr lang="en-AU" smtClean="0"/>
              <a:t>‹#›</a:t>
            </a:fld>
            <a:endParaRPr lang="en-AU"/>
          </a:p>
        </p:txBody>
      </p:sp>
    </p:spTree>
    <p:extLst>
      <p:ext uri="{BB962C8B-B14F-4D97-AF65-F5344CB8AC3E}">
        <p14:creationId xmlns:p14="http://schemas.microsoft.com/office/powerpoint/2010/main" val="367726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6BBCDB-6A75-4D57-8DC3-DFC96441D39D}" type="slidenum">
              <a:t>26</a:t>
            </a:fld>
            <a:endParaRPr lang="-"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ymbol zastępczy obrazu slajdu 1"/>
          <p:cNvSpPr>
            <a:spLocks noGrp="1" noRot="1" noChangeAspect="1"/>
          </p:cNvSpPr>
          <p:nvPr>
            <p:ph type="sldImg"/>
          </p:nvPr>
        </p:nvSpPr>
        <p:spPr>
          <a:xfrm>
            <a:off x="720725" y="900113"/>
            <a:ext cx="6118225" cy="3441700"/>
          </a:xfrm>
          <a:solidFill>
            <a:srgbClr val="99CCFF"/>
          </a:solidFill>
          <a:ln w="25402">
            <a:solidFill>
              <a:srgbClr val="000000"/>
            </a:solidFill>
            <a:prstDash val="solid"/>
          </a:ln>
        </p:spPr>
      </p:sp>
      <p:sp>
        <p:nvSpPr>
          <p:cNvPr id="4" name="Symbol zastępczy notatek 2"/>
          <p:cNvSpPr txBox="1">
            <a:spLocks noGrp="1"/>
          </p:cNvSpPr>
          <p:nvPr>
            <p:ph type="body" sz="quarter" idx="1"/>
          </p:nvPr>
        </p:nvSpPr>
        <p:spPr>
          <a:xfrm>
            <a:off x="719998" y="4679999"/>
            <a:ext cx="6119996" cy="5039999"/>
          </a:xfrm>
        </p:spPr>
        <p:txBody>
          <a:bodyPr/>
          <a:lstStyle/>
          <a:p>
            <a:endParaRPr lang="en-AU" dirty="0"/>
          </a:p>
        </p:txBody>
      </p:sp>
    </p:spTree>
    <p:extLst>
      <p:ext uri="{BB962C8B-B14F-4D97-AF65-F5344CB8AC3E}">
        <p14:creationId xmlns:p14="http://schemas.microsoft.com/office/powerpoint/2010/main" val="378563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AU"/>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AU"/>
          </a:p>
        </p:txBody>
      </p:sp>
      <p:sp>
        <p:nvSpPr>
          <p:cNvPr id="4" name="Symbol zastępczy daty 3"/>
          <p:cNvSpPr>
            <a:spLocks noGrp="1"/>
          </p:cNvSpPr>
          <p:nvPr>
            <p:ph type="dt" sz="half" idx="10"/>
          </p:nvPr>
        </p:nvSpPr>
        <p:spPr/>
        <p:txBody>
          <a:bodyPr/>
          <a:lstStyle/>
          <a:p>
            <a:fld id="{864AFC7C-21DA-438A-8BEC-51BB7AEF90CE}" type="datetimeFigureOut">
              <a:rPr lang="en-AU" smtClean="0"/>
              <a:t>24/10/2022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382084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10"/>
          </p:nvPr>
        </p:nvSpPr>
        <p:spPr/>
        <p:txBody>
          <a:bodyPr/>
          <a:lstStyle/>
          <a:p>
            <a:fld id="{864AFC7C-21DA-438A-8BEC-51BB7AEF90CE}" type="datetimeFigureOut">
              <a:rPr lang="en-AU" smtClean="0"/>
              <a:t>24/10/2022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315711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AU"/>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10"/>
          </p:nvPr>
        </p:nvSpPr>
        <p:spPr/>
        <p:txBody>
          <a:bodyPr/>
          <a:lstStyle/>
          <a:p>
            <a:fld id="{864AFC7C-21DA-438A-8BEC-51BB7AEF90CE}" type="datetimeFigureOut">
              <a:rPr lang="en-AU" smtClean="0"/>
              <a:t>24/10/2022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188228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10"/>
          </p:nvPr>
        </p:nvSpPr>
        <p:spPr/>
        <p:txBody>
          <a:bodyPr/>
          <a:lstStyle/>
          <a:p>
            <a:fld id="{864AFC7C-21DA-438A-8BEC-51BB7AEF90CE}" type="datetimeFigureOut">
              <a:rPr lang="en-AU" smtClean="0"/>
              <a:t>24/10/2022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29309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AU"/>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864AFC7C-21DA-438A-8BEC-51BB7AEF90CE}" type="datetimeFigureOut">
              <a:rPr lang="en-AU" smtClean="0"/>
              <a:t>24/10/2022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221639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5" name="Symbol zastępczy daty 4"/>
          <p:cNvSpPr>
            <a:spLocks noGrp="1"/>
          </p:cNvSpPr>
          <p:nvPr>
            <p:ph type="dt" sz="half" idx="10"/>
          </p:nvPr>
        </p:nvSpPr>
        <p:spPr/>
        <p:txBody>
          <a:bodyPr/>
          <a:lstStyle/>
          <a:p>
            <a:fld id="{864AFC7C-21DA-438A-8BEC-51BB7AEF90CE}" type="datetimeFigureOut">
              <a:rPr lang="en-AU" smtClean="0"/>
              <a:t>24/10/2022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250467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AU"/>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7" name="Symbol zastępczy daty 6"/>
          <p:cNvSpPr>
            <a:spLocks noGrp="1"/>
          </p:cNvSpPr>
          <p:nvPr>
            <p:ph type="dt" sz="half" idx="10"/>
          </p:nvPr>
        </p:nvSpPr>
        <p:spPr/>
        <p:txBody>
          <a:bodyPr/>
          <a:lstStyle/>
          <a:p>
            <a:fld id="{864AFC7C-21DA-438A-8BEC-51BB7AEF90CE}" type="datetimeFigureOut">
              <a:rPr lang="en-AU" smtClean="0"/>
              <a:t>24/10/2022</a:t>
            </a:fld>
            <a:endParaRPr lang="en-AU"/>
          </a:p>
        </p:txBody>
      </p:sp>
      <p:sp>
        <p:nvSpPr>
          <p:cNvPr id="8" name="Symbol zastępczy stopki 7"/>
          <p:cNvSpPr>
            <a:spLocks noGrp="1"/>
          </p:cNvSpPr>
          <p:nvPr>
            <p:ph type="ftr" sz="quarter" idx="11"/>
          </p:nvPr>
        </p:nvSpPr>
        <p:spPr/>
        <p:txBody>
          <a:bodyPr/>
          <a:lstStyle/>
          <a:p>
            <a:endParaRPr lang="en-AU"/>
          </a:p>
        </p:txBody>
      </p:sp>
      <p:sp>
        <p:nvSpPr>
          <p:cNvPr id="9" name="Symbol zastępczy numeru slajdu 8"/>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217542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daty 2"/>
          <p:cNvSpPr>
            <a:spLocks noGrp="1"/>
          </p:cNvSpPr>
          <p:nvPr>
            <p:ph type="dt" sz="half" idx="10"/>
          </p:nvPr>
        </p:nvSpPr>
        <p:spPr/>
        <p:txBody>
          <a:bodyPr/>
          <a:lstStyle/>
          <a:p>
            <a:fld id="{864AFC7C-21DA-438A-8BEC-51BB7AEF90CE}" type="datetimeFigureOut">
              <a:rPr lang="en-AU" smtClean="0"/>
              <a:t>24/10/2022</a:t>
            </a:fld>
            <a:endParaRPr lang="en-AU"/>
          </a:p>
        </p:txBody>
      </p:sp>
      <p:sp>
        <p:nvSpPr>
          <p:cNvPr id="4" name="Symbol zastępczy stopki 3"/>
          <p:cNvSpPr>
            <a:spLocks noGrp="1"/>
          </p:cNvSpPr>
          <p:nvPr>
            <p:ph type="ftr" sz="quarter" idx="11"/>
          </p:nvPr>
        </p:nvSpPr>
        <p:spPr/>
        <p:txBody>
          <a:bodyPr/>
          <a:lstStyle/>
          <a:p>
            <a:endParaRPr lang="en-AU"/>
          </a:p>
        </p:txBody>
      </p:sp>
      <p:sp>
        <p:nvSpPr>
          <p:cNvPr id="5" name="Symbol zastępczy numeru slajdu 4"/>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205438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64AFC7C-21DA-438A-8BEC-51BB7AEF90CE}" type="datetimeFigureOut">
              <a:rPr lang="en-AU" smtClean="0"/>
              <a:t>24/10/2022</a:t>
            </a:fld>
            <a:endParaRPr lang="en-AU"/>
          </a:p>
        </p:txBody>
      </p:sp>
      <p:sp>
        <p:nvSpPr>
          <p:cNvPr id="3" name="Symbol zastępczy stopki 2"/>
          <p:cNvSpPr>
            <a:spLocks noGrp="1"/>
          </p:cNvSpPr>
          <p:nvPr>
            <p:ph type="ftr" sz="quarter" idx="11"/>
          </p:nvPr>
        </p:nvSpPr>
        <p:spPr/>
        <p:txBody>
          <a:bodyPr/>
          <a:lstStyle/>
          <a:p>
            <a:endParaRPr lang="en-AU"/>
          </a:p>
        </p:txBody>
      </p:sp>
      <p:sp>
        <p:nvSpPr>
          <p:cNvPr id="4" name="Symbol zastępczy numeru slajdu 3"/>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86114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AU"/>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864AFC7C-21DA-438A-8BEC-51BB7AEF90CE}" type="datetimeFigureOut">
              <a:rPr lang="en-AU" smtClean="0"/>
              <a:t>24/10/2022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334815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AU"/>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864AFC7C-21DA-438A-8BEC-51BB7AEF90CE}" type="datetimeFigureOut">
              <a:rPr lang="en-AU" smtClean="0"/>
              <a:t>24/10/2022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1EE9D083-CC76-4038-B7E8-6EF4F3BB254B}" type="slidenum">
              <a:rPr lang="en-AU" smtClean="0"/>
              <a:t>‹#›</a:t>
            </a:fld>
            <a:endParaRPr lang="en-AU"/>
          </a:p>
        </p:txBody>
      </p:sp>
    </p:spTree>
    <p:extLst>
      <p:ext uri="{BB962C8B-B14F-4D97-AF65-F5344CB8AC3E}">
        <p14:creationId xmlns:p14="http://schemas.microsoft.com/office/powerpoint/2010/main" val="368015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AU"/>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AFC7C-21DA-438A-8BEC-51BB7AEF90CE}" type="datetimeFigureOut">
              <a:rPr lang="en-AU" smtClean="0"/>
              <a:t>24/10/2022</a:t>
            </a:fld>
            <a:endParaRPr lang="en-AU"/>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9D083-CC76-4038-B7E8-6EF4F3BB254B}" type="slidenum">
              <a:rPr lang="en-AU" smtClean="0"/>
              <a:t>‹#›</a:t>
            </a:fld>
            <a:endParaRPr lang="en-AU"/>
          </a:p>
        </p:txBody>
      </p:sp>
    </p:spTree>
    <p:extLst>
      <p:ext uri="{BB962C8B-B14F-4D97-AF65-F5344CB8AC3E}">
        <p14:creationId xmlns:p14="http://schemas.microsoft.com/office/powerpoint/2010/main" val="108890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3281819"/>
            <a:ext cx="9144000" cy="1014410"/>
          </a:xfrm>
        </p:spPr>
        <p:txBody>
          <a:bodyPr>
            <a:normAutofit fontScale="90000"/>
          </a:bodyPr>
          <a:lstStyle/>
          <a:p>
            <a:r>
              <a:rPr lang="en-US" sz="4000" dirty="0" smtClean="0">
                <a:solidFill>
                  <a:srgbClr val="0070C0"/>
                </a:solidFill>
                <a:effectLst>
                  <a:outerShdw blurRad="38100" dist="38100" dir="2700000" algn="tl">
                    <a:srgbClr val="000000">
                      <a:alpha val="43137"/>
                    </a:srgbClr>
                  </a:outerShdw>
                </a:effectLst>
              </a:rPr>
              <a:t>Basics of working with pupils with emotional and behavioral disorders</a:t>
            </a:r>
            <a:endParaRPr lang="en-AU" sz="4000" dirty="0">
              <a:solidFill>
                <a:srgbClr val="0070C0"/>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814286" y="5260732"/>
            <a:ext cx="9144000" cy="475989"/>
          </a:xfrm>
        </p:spPr>
        <p:txBody>
          <a:bodyPr/>
          <a:lstStyle/>
          <a:p>
            <a:r>
              <a:rPr lang="pl-PL" dirty="0" smtClean="0"/>
              <a:t>Monika Skura</a:t>
            </a:r>
            <a:endParaRPr lang="en-AU" dirty="0"/>
          </a:p>
        </p:txBody>
      </p:sp>
      <p:pic>
        <p:nvPicPr>
          <p:cNvPr id="1026" name="Picture 2" descr="https://lh3.googleusercontent.com/cs-1QRTNYSX5bNe6_k0MUAluPOVIl558Dl3vv5SfTEcY06sJXOnwqb4fjEZpWiRxHLkfdeVAb1pASuOsmMDVNS8e9MHnXEPl-ixiWD9xJs1PXYz7kBnZVg_YLFWeZB4sBSXF58Y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677" y="918630"/>
            <a:ext cx="1954059" cy="853497"/>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a:stretch>
            <a:fillRect/>
          </a:stretch>
        </p:blipFill>
        <p:spPr>
          <a:xfrm>
            <a:off x="6223475" y="611437"/>
            <a:ext cx="3930958" cy="1467884"/>
          </a:xfrm>
          <a:prstGeom prst="rect">
            <a:avLst/>
          </a:prstGeom>
        </p:spPr>
      </p:pic>
    </p:spTree>
    <p:extLst>
      <p:ext uri="{BB962C8B-B14F-4D97-AF65-F5344CB8AC3E}">
        <p14:creationId xmlns:p14="http://schemas.microsoft.com/office/powerpoint/2010/main" val="423552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6743" y="537028"/>
            <a:ext cx="11108645" cy="72571"/>
          </a:xfrm>
        </p:spPr>
        <p:txBody>
          <a:bodyPr>
            <a:noAutofit/>
          </a:bodyPr>
          <a:lstStyle/>
          <a:p>
            <a:pPr algn="just"/>
            <a:r>
              <a:rPr lang="en-US" sz="2800" dirty="0" smtClean="0">
                <a:solidFill>
                  <a:srgbClr val="0070C0"/>
                </a:solidFill>
                <a:effectLst>
                  <a:outerShdw blurRad="38100" dist="38100" dir="2700000" algn="tl">
                    <a:srgbClr val="000000">
                      <a:alpha val="43137"/>
                    </a:srgbClr>
                  </a:outerShdw>
                </a:effectLst>
              </a:rPr>
              <a:t>How to work with a child with </a:t>
            </a:r>
            <a:r>
              <a:rPr lang="en-US" sz="2800" dirty="0" err="1" smtClean="0">
                <a:solidFill>
                  <a:srgbClr val="0070C0"/>
                </a:solidFill>
                <a:effectLst>
                  <a:outerShdw blurRad="38100" dist="38100" dir="2700000" algn="tl">
                    <a:srgbClr val="000000">
                      <a:alpha val="43137"/>
                    </a:srgbClr>
                  </a:outerShdw>
                </a:effectLst>
              </a:rPr>
              <a:t>behavioural</a:t>
            </a:r>
            <a:r>
              <a:rPr lang="en-US" sz="2800" dirty="0" smtClean="0">
                <a:solidFill>
                  <a:srgbClr val="0070C0"/>
                </a:solidFill>
                <a:effectLst>
                  <a:outerShdw blurRad="38100" dist="38100" dir="2700000" algn="tl">
                    <a:srgbClr val="000000">
                      <a:alpha val="43137"/>
                    </a:srgbClr>
                  </a:outerShdw>
                </a:effectLst>
              </a:rPr>
              <a:t> disorders in the school environment?</a:t>
            </a:r>
            <a:endParaRPr lang="en-AU" sz="2800" dirty="0">
              <a:solidFill>
                <a:srgbClr val="0070C0"/>
              </a:solidFill>
              <a:effectLst>
                <a:outerShdw blurRad="38100" dist="38100" dir="2700000" algn="tl">
                  <a:srgbClr val="000000">
                    <a:alpha val="43137"/>
                  </a:srgbClr>
                </a:outerShdw>
              </a:effectLst>
            </a:endParaRPr>
          </a:p>
        </p:txBody>
      </p:sp>
      <p:sp>
        <p:nvSpPr>
          <p:cNvPr id="3" name="Symbol zastępczy tekstu 2"/>
          <p:cNvSpPr>
            <a:spLocks noGrp="1"/>
          </p:cNvSpPr>
          <p:nvPr>
            <p:ph type="body" idx="1"/>
          </p:nvPr>
        </p:nvSpPr>
        <p:spPr>
          <a:xfrm>
            <a:off x="508000" y="1204686"/>
            <a:ext cx="5489575" cy="476477"/>
          </a:xfrm>
        </p:spPr>
        <p:txBody>
          <a:bodyPr>
            <a:normAutofit/>
          </a:bodyPr>
          <a:lstStyle/>
          <a:p>
            <a:r>
              <a:rPr lang="en-AU" dirty="0" smtClean="0"/>
              <a:t>Correcting </a:t>
            </a:r>
            <a:r>
              <a:rPr lang="pl-PL" dirty="0" smtClean="0"/>
              <a:t>e</a:t>
            </a:r>
            <a:r>
              <a:rPr lang="en-AU" dirty="0" err="1" smtClean="0"/>
              <a:t>xperiences</a:t>
            </a:r>
            <a:endParaRPr lang="en-AU" dirty="0"/>
          </a:p>
        </p:txBody>
      </p:sp>
      <p:sp>
        <p:nvSpPr>
          <p:cNvPr id="4" name="Symbol zastępczy zawartości 3"/>
          <p:cNvSpPr>
            <a:spLocks noGrp="1"/>
          </p:cNvSpPr>
          <p:nvPr>
            <p:ph sz="half" idx="2"/>
          </p:nvPr>
        </p:nvSpPr>
        <p:spPr>
          <a:xfrm>
            <a:off x="508000" y="1886857"/>
            <a:ext cx="8505371" cy="4310743"/>
          </a:xfrm>
        </p:spPr>
        <p:txBody>
          <a:bodyPr>
            <a:normAutofit fontScale="92500" lnSpcReduction="10000"/>
          </a:bodyPr>
          <a:lstStyle/>
          <a:p>
            <a:pPr marL="0" indent="0">
              <a:buNone/>
            </a:pPr>
            <a:r>
              <a:rPr lang="en-US" dirty="0" smtClean="0"/>
              <a:t> </a:t>
            </a:r>
            <a:r>
              <a:rPr lang="en-US" i="1" dirty="0" smtClean="0"/>
              <a:t>Correcting experiences </a:t>
            </a:r>
            <a:r>
              <a:rPr lang="en-US" dirty="0" smtClean="0"/>
              <a:t>are social experiences that have the power to change rigid reaction patterns of the child, created as a result of psychological trauma</a:t>
            </a:r>
            <a:endParaRPr lang="pl-PL" dirty="0" smtClean="0"/>
          </a:p>
          <a:p>
            <a:pPr marL="0" indent="0">
              <a:buNone/>
            </a:pPr>
            <a:r>
              <a:rPr lang="en-US" dirty="0" smtClean="0"/>
              <a:t>-</a:t>
            </a:r>
            <a:r>
              <a:rPr lang="pl-PL" dirty="0" smtClean="0"/>
              <a:t> </a:t>
            </a:r>
            <a:r>
              <a:rPr lang="en-US" dirty="0" smtClean="0"/>
              <a:t>does not confirm the child's ideas and expectations resulting from his previous experiences, conditioned by the traumas he has experienced (in </a:t>
            </a:r>
            <a:r>
              <a:rPr lang="en-US" dirty="0" err="1" smtClean="0"/>
              <a:t>Radek's</a:t>
            </a:r>
            <a:r>
              <a:rPr lang="en-US" dirty="0" smtClean="0"/>
              <a:t> case, it is mainly the belief: I am bad, nobody cares about me, everybody wants to get rid of me).</a:t>
            </a:r>
          </a:p>
          <a:p>
            <a:pPr marL="0" indent="0">
              <a:buNone/>
            </a:pPr>
            <a:r>
              <a:rPr lang="en-US" dirty="0" smtClean="0"/>
              <a:t>-</a:t>
            </a:r>
            <a:r>
              <a:rPr lang="pl-PL" dirty="0" smtClean="0"/>
              <a:t> </a:t>
            </a:r>
            <a:r>
              <a:rPr lang="en-US" dirty="0" smtClean="0"/>
              <a:t>helps the child to experience himself/herself and relationships with people in a different way (there are people who care about me, I can trust them; I can do good things, cooperate, etc.).</a:t>
            </a:r>
          </a:p>
          <a:p>
            <a:pPr marL="0" indent="0">
              <a:buNone/>
            </a:pPr>
            <a:endParaRPr lang="en-AU" dirty="0"/>
          </a:p>
        </p:txBody>
      </p:sp>
      <p:pic>
        <p:nvPicPr>
          <p:cNvPr id="7" name="Obraz 6"/>
          <p:cNvPicPr>
            <a:picLocks noChangeAspect="1"/>
          </p:cNvPicPr>
          <p:nvPr/>
        </p:nvPicPr>
        <p:blipFill>
          <a:blip r:embed="rId2"/>
          <a:stretch>
            <a:fillRect/>
          </a:stretch>
        </p:blipFill>
        <p:spPr>
          <a:xfrm>
            <a:off x="8868230" y="4492625"/>
            <a:ext cx="3050948" cy="2169432"/>
          </a:xfrm>
          <a:prstGeom prst="rect">
            <a:avLst/>
          </a:prstGeom>
        </p:spPr>
      </p:pic>
    </p:spTree>
    <p:extLst>
      <p:ext uri="{BB962C8B-B14F-4D97-AF65-F5344CB8AC3E}">
        <p14:creationId xmlns:p14="http://schemas.microsoft.com/office/powerpoint/2010/main" val="135507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6"/>
            <a:ext cx="10515600" cy="288018"/>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Difficult versus disordered Behaviour</a:t>
            </a:r>
            <a:endParaRPr lang="en-AU" dirty="0">
              <a:solidFill>
                <a:srgbClr val="0070C0"/>
              </a:solidFill>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a:xfrm>
            <a:off x="839788" y="1117600"/>
            <a:ext cx="8986383" cy="5297713"/>
          </a:xfrm>
        </p:spPr>
        <p:txBody>
          <a:bodyPr>
            <a:normAutofit fontScale="92500" lnSpcReduction="10000"/>
          </a:bodyPr>
          <a:lstStyle/>
          <a:p>
            <a:r>
              <a:rPr lang="en-US" dirty="0" smtClean="0"/>
              <a:t>A child's difficult behaviour</a:t>
            </a:r>
          </a:p>
          <a:p>
            <a:pPr marL="0" indent="0">
              <a:buNone/>
            </a:pPr>
            <a:r>
              <a:rPr lang="en-US" dirty="0" smtClean="0"/>
              <a:t>- may occur sporadically and be determined by specific reasons</a:t>
            </a:r>
            <a:r>
              <a:rPr lang="pl-PL" dirty="0" smtClean="0"/>
              <a:t> </a:t>
            </a:r>
            <a:r>
              <a:rPr lang="en-US" dirty="0" smtClean="0"/>
              <a:t>(e.g. bad mood of the child, difficult situation for him/her etc.)</a:t>
            </a:r>
          </a:p>
          <a:p>
            <a:pPr marL="0" indent="0">
              <a:buNone/>
            </a:pPr>
            <a:r>
              <a:rPr lang="en-US" dirty="0" smtClean="0"/>
              <a:t>- in such situations, it is usually sufficient for the educator , who sets clear expectations, gives appropriate support and intervenes when the child the child crosses the boundaries.</a:t>
            </a:r>
          </a:p>
          <a:p>
            <a:r>
              <a:rPr lang="en-US" dirty="0" smtClean="0"/>
              <a:t>In the case of conduct disorder:</a:t>
            </a:r>
          </a:p>
          <a:p>
            <a:pPr marL="0" indent="0">
              <a:buNone/>
            </a:pPr>
            <a:r>
              <a:rPr lang="en-US" dirty="0" smtClean="0"/>
              <a:t>- there is an established pattern of behaviour, occurring frequently, inadequate to the situation and destructive</a:t>
            </a:r>
          </a:p>
          <a:p>
            <a:pPr marL="0" indent="0">
              <a:buNone/>
            </a:pPr>
            <a:r>
              <a:rPr lang="en-US" dirty="0" smtClean="0"/>
              <a:t>- then spontaneous educational measures are not enough</a:t>
            </a:r>
          </a:p>
          <a:p>
            <a:pPr marL="0" indent="0">
              <a:buNone/>
            </a:pPr>
            <a:r>
              <a:rPr lang="en-US" dirty="0" smtClean="0"/>
              <a:t>- there is a need for a well thought-out strategy of consistent correcting actions, well-adjusted to the problems of the child (based on problem diagnosis), implemented by all educators as far as possible.</a:t>
            </a:r>
          </a:p>
          <a:p>
            <a:endParaRPr lang="en-AU" dirty="0"/>
          </a:p>
        </p:txBody>
      </p:sp>
      <p:pic>
        <p:nvPicPr>
          <p:cNvPr id="7" name="Obraz 6"/>
          <p:cNvPicPr>
            <a:picLocks noChangeAspect="1"/>
          </p:cNvPicPr>
          <p:nvPr/>
        </p:nvPicPr>
        <p:blipFill>
          <a:blip r:embed="rId2"/>
          <a:stretch>
            <a:fillRect/>
          </a:stretch>
        </p:blipFill>
        <p:spPr>
          <a:xfrm>
            <a:off x="9365796" y="3212192"/>
            <a:ext cx="2343150" cy="2303236"/>
          </a:xfrm>
          <a:prstGeom prst="rect">
            <a:avLst/>
          </a:prstGeom>
        </p:spPr>
      </p:pic>
    </p:spTree>
    <p:extLst>
      <p:ext uri="{BB962C8B-B14F-4D97-AF65-F5344CB8AC3E}">
        <p14:creationId xmlns:p14="http://schemas.microsoft.com/office/powerpoint/2010/main" val="1457398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8000" y="365125"/>
            <a:ext cx="10845800" cy="433161"/>
          </a:xfrm>
        </p:spPr>
        <p:txBody>
          <a:bodyPr>
            <a:noAutofit/>
          </a:bodyPr>
          <a:lstStyle/>
          <a:p>
            <a:r>
              <a:rPr lang="en-US" sz="2800" dirty="0" smtClean="0">
                <a:solidFill>
                  <a:srgbClr val="0070C0"/>
                </a:solidFill>
                <a:effectLst>
                  <a:outerShdw blurRad="38100" dist="38100" dir="2700000" algn="tl">
                    <a:srgbClr val="000000">
                      <a:alpha val="43137"/>
                    </a:srgbClr>
                  </a:outerShdw>
                </a:effectLst>
              </a:rPr>
              <a:t>Building strategies to correct the child's disordered behaviour at school</a:t>
            </a:r>
            <a:endParaRPr lang="en-AU" sz="2800" dirty="0">
              <a:solidFill>
                <a:srgbClr val="0070C0"/>
              </a:solidFill>
              <a:effectLst>
                <a:outerShdw blurRad="38100" dist="38100" dir="2700000" algn="tl">
                  <a:srgbClr val="000000">
                    <a:alpha val="43137"/>
                  </a:srgbClr>
                </a:outerShdw>
              </a:effectLst>
            </a:endParaRPr>
          </a:p>
        </p:txBody>
      </p:sp>
      <p:sp>
        <p:nvSpPr>
          <p:cNvPr id="6" name="Symbol zastępczy zawartości 5"/>
          <p:cNvSpPr>
            <a:spLocks noGrp="1"/>
          </p:cNvSpPr>
          <p:nvPr>
            <p:ph sz="half" idx="1"/>
          </p:nvPr>
        </p:nvSpPr>
        <p:spPr>
          <a:xfrm>
            <a:off x="838200" y="1422400"/>
            <a:ext cx="5181600" cy="4754563"/>
          </a:xfrm>
        </p:spPr>
        <p:txBody>
          <a:bodyPr>
            <a:normAutofit fontScale="85000" lnSpcReduction="10000"/>
          </a:bodyPr>
          <a:lstStyle/>
          <a:p>
            <a:r>
              <a:rPr lang="en-US" dirty="0" smtClean="0"/>
              <a:t>What can we count on?</a:t>
            </a:r>
          </a:p>
          <a:p>
            <a:pPr marL="0" indent="0">
              <a:buNone/>
            </a:pPr>
            <a:r>
              <a:rPr lang="en-US" dirty="0" smtClean="0"/>
              <a:t>actions based on a good analysis of the problem, targeted at specific goals - are</a:t>
            </a:r>
          </a:p>
          <a:p>
            <a:pPr marL="0" indent="0">
              <a:buNone/>
            </a:pPr>
            <a:r>
              <a:rPr lang="en-US" dirty="0" smtClean="0"/>
              <a:t>more effective than actions done "on the fly", often without thinking, chaotic and inconsistent.</a:t>
            </a:r>
          </a:p>
          <a:p>
            <a:pPr marL="0" indent="0">
              <a:buNone/>
            </a:pPr>
            <a:r>
              <a:rPr lang="pl-PL" dirty="0" smtClean="0"/>
              <a:t>t</a:t>
            </a:r>
            <a:r>
              <a:rPr lang="en-US" dirty="0" smtClean="0"/>
              <a:t>he combined efforts of many people have more power to influence a child or a class than the individual work of each of them.</a:t>
            </a:r>
          </a:p>
          <a:p>
            <a:pPr marL="0" indent="0">
              <a:buNone/>
            </a:pPr>
            <a:r>
              <a:rPr lang="pl-PL" dirty="0" smtClean="0"/>
              <a:t>s</a:t>
            </a:r>
            <a:r>
              <a:rPr lang="en-US" dirty="0" smtClean="0"/>
              <a:t>haring responsibility with others, supporting each other, contributes to reducing the mental burden on teachers in difficult situations</a:t>
            </a:r>
            <a:endParaRPr lang="en-AU" dirty="0"/>
          </a:p>
        </p:txBody>
      </p:sp>
      <p:sp>
        <p:nvSpPr>
          <p:cNvPr id="7" name="Symbol zastępczy zawartości 6"/>
          <p:cNvSpPr>
            <a:spLocks noGrp="1"/>
          </p:cNvSpPr>
          <p:nvPr>
            <p:ph sz="half" idx="2"/>
          </p:nvPr>
        </p:nvSpPr>
        <p:spPr>
          <a:xfrm>
            <a:off x="6172200" y="4731657"/>
            <a:ext cx="5181600" cy="1445306"/>
          </a:xfrm>
        </p:spPr>
        <p:txBody>
          <a:bodyPr>
            <a:normAutofit fontScale="85000" lnSpcReduction="10000"/>
          </a:bodyPr>
          <a:lstStyle/>
          <a:p>
            <a:r>
              <a:rPr lang="pl-PL" dirty="0" smtClean="0"/>
              <a:t>TEAM</a:t>
            </a:r>
          </a:p>
          <a:p>
            <a:pPr marL="0" indent="0">
              <a:buNone/>
            </a:pPr>
            <a:r>
              <a:rPr lang="en-AU" dirty="0" smtClean="0"/>
              <a:t>teachers and specialists </a:t>
            </a:r>
            <a:r>
              <a:rPr lang="pl-PL" dirty="0" smtClean="0"/>
              <a:t>(</a:t>
            </a:r>
            <a:r>
              <a:rPr lang="pl-PL" dirty="0" err="1" smtClean="0"/>
              <a:t>psychologist</a:t>
            </a:r>
            <a:r>
              <a:rPr lang="pl-PL" dirty="0" smtClean="0"/>
              <a:t>, </a:t>
            </a:r>
            <a:r>
              <a:rPr lang="pl-PL" dirty="0" err="1" smtClean="0"/>
              <a:t>therapists</a:t>
            </a:r>
            <a:r>
              <a:rPr lang="pl-PL" dirty="0" smtClean="0"/>
              <a:t> ..)</a:t>
            </a:r>
            <a:endParaRPr lang="en-AU" dirty="0"/>
          </a:p>
        </p:txBody>
      </p:sp>
      <p:pic>
        <p:nvPicPr>
          <p:cNvPr id="8" name="Obraz 7"/>
          <p:cNvPicPr>
            <a:picLocks noChangeAspect="1"/>
          </p:cNvPicPr>
          <p:nvPr/>
        </p:nvPicPr>
        <p:blipFill>
          <a:blip r:embed="rId2"/>
          <a:stretch>
            <a:fillRect/>
          </a:stretch>
        </p:blipFill>
        <p:spPr>
          <a:xfrm>
            <a:off x="6429829" y="1422400"/>
            <a:ext cx="4789714" cy="2830286"/>
          </a:xfrm>
          <a:prstGeom prst="rect">
            <a:avLst/>
          </a:prstGeom>
        </p:spPr>
      </p:pic>
    </p:spTree>
    <p:extLst>
      <p:ext uri="{BB962C8B-B14F-4D97-AF65-F5344CB8AC3E}">
        <p14:creationId xmlns:p14="http://schemas.microsoft.com/office/powerpoint/2010/main" val="119313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215446"/>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Rules of teamwork</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435428" y="1277258"/>
            <a:ext cx="7286172" cy="5181600"/>
          </a:xfrm>
        </p:spPr>
        <p:txBody>
          <a:bodyPr>
            <a:normAutofit fontScale="92500" lnSpcReduction="10000"/>
          </a:bodyPr>
          <a:lstStyle/>
          <a:p>
            <a:pPr marL="0" indent="0">
              <a:buNone/>
            </a:pPr>
            <a:r>
              <a:rPr lang="en-US" dirty="0" smtClean="0"/>
              <a:t>1. the principle of openness and engagement: "We share our knowledge about the child in an open way".</a:t>
            </a:r>
          </a:p>
          <a:p>
            <a:pPr marL="0" indent="0">
              <a:buNone/>
            </a:pPr>
            <a:r>
              <a:rPr lang="en-US" dirty="0" smtClean="0"/>
              <a:t>2. the principle of respect for difference: "We have the right to differ in the way we see the child".</a:t>
            </a:r>
          </a:p>
          <a:p>
            <a:pPr marL="0" indent="0">
              <a:buNone/>
            </a:pPr>
            <a:r>
              <a:rPr lang="en-US" dirty="0" smtClean="0"/>
              <a:t>3. the principle of personal responsibility: "Everyone determines his/her own participation in the strategy".</a:t>
            </a:r>
          </a:p>
          <a:p>
            <a:pPr marL="0" indent="0">
              <a:buNone/>
            </a:pPr>
            <a:r>
              <a:rPr lang="en-US" dirty="0" smtClean="0"/>
              <a:t>4. the principle of positive reinforcement: "We value each person's ideas and involvement".</a:t>
            </a:r>
          </a:p>
          <a:p>
            <a:pPr marL="0" indent="0">
              <a:buNone/>
            </a:pPr>
            <a:r>
              <a:rPr lang="en-US" dirty="0" smtClean="0"/>
              <a:t>5. the principle of discretion and respect: "We only share information about a child and their family with people</a:t>
            </a:r>
            <a:r>
              <a:rPr lang="pl-PL" dirty="0" smtClean="0"/>
              <a:t> </a:t>
            </a:r>
            <a:r>
              <a:rPr lang="en-US" dirty="0" smtClean="0"/>
              <a:t>only to those who are authorised, trusted, for the benefit of the child and with respect".</a:t>
            </a:r>
          </a:p>
          <a:p>
            <a:endParaRPr lang="en-AU" dirty="0"/>
          </a:p>
        </p:txBody>
      </p:sp>
      <p:pic>
        <p:nvPicPr>
          <p:cNvPr id="5" name="Obraz 4"/>
          <p:cNvPicPr>
            <a:picLocks noChangeAspect="1"/>
          </p:cNvPicPr>
          <p:nvPr/>
        </p:nvPicPr>
        <p:blipFill>
          <a:blip r:embed="rId2"/>
          <a:stretch>
            <a:fillRect/>
          </a:stretch>
        </p:blipFill>
        <p:spPr>
          <a:xfrm>
            <a:off x="7939314" y="1886857"/>
            <a:ext cx="3947885" cy="3933371"/>
          </a:xfrm>
          <a:prstGeom prst="rect">
            <a:avLst/>
          </a:prstGeom>
        </p:spPr>
      </p:pic>
    </p:spTree>
    <p:extLst>
      <p:ext uri="{BB962C8B-B14F-4D97-AF65-F5344CB8AC3E}">
        <p14:creationId xmlns:p14="http://schemas.microsoft.com/office/powerpoint/2010/main" val="458547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418645"/>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Graphical case analysis</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638629" y="1233714"/>
            <a:ext cx="11045371" cy="5239657"/>
          </a:xfrm>
        </p:spPr>
        <p:txBody>
          <a:bodyPr>
            <a:normAutofit fontScale="77500" lnSpcReduction="20000"/>
          </a:bodyPr>
          <a:lstStyle/>
          <a:p>
            <a:pPr marL="0" indent="0">
              <a:buNone/>
            </a:pPr>
            <a:r>
              <a:rPr lang="pl-PL" dirty="0" smtClean="0"/>
              <a:t>		</a:t>
            </a:r>
            <a:r>
              <a:rPr lang="en-US" dirty="0" err="1" smtClean="0"/>
              <a:t>Radek</a:t>
            </a:r>
            <a:r>
              <a:rPr lang="en-US" dirty="0" smtClean="0"/>
              <a:t> 9 years</a:t>
            </a:r>
            <a:endParaRPr lang="pl-PL" dirty="0" smtClean="0"/>
          </a:p>
          <a:p>
            <a:endParaRPr lang="pl-PL" dirty="0"/>
          </a:p>
          <a:p>
            <a:endParaRPr lang="pl-PL" dirty="0" smtClean="0"/>
          </a:p>
          <a:p>
            <a:endParaRPr lang="en-US" dirty="0" smtClean="0"/>
          </a:p>
          <a:p>
            <a:pPr marL="0" indent="0">
              <a:buNone/>
            </a:pPr>
            <a:r>
              <a:rPr lang="en-US" dirty="0" smtClean="0"/>
              <a:t>Difficult child behaviour/difficult situations </a:t>
            </a:r>
            <a:r>
              <a:rPr lang="pl-PL" dirty="0" smtClean="0"/>
              <a:t>			The </a:t>
            </a:r>
            <a:r>
              <a:rPr lang="pl-PL" dirty="0" err="1" smtClean="0"/>
              <a:t>child's</a:t>
            </a:r>
            <a:r>
              <a:rPr lang="pl-PL" dirty="0" smtClean="0"/>
              <a:t> </a:t>
            </a:r>
            <a:r>
              <a:rPr lang="pl-PL" dirty="0" err="1" smtClean="0"/>
              <a:t>strengths</a:t>
            </a:r>
            <a:endParaRPr lang="pl-PL" dirty="0" smtClean="0"/>
          </a:p>
          <a:p>
            <a:pPr marL="0" indent="0">
              <a:buNone/>
            </a:pPr>
            <a:endParaRPr lang="en-US" dirty="0" smtClean="0"/>
          </a:p>
          <a:p>
            <a:pPr marL="0" indent="0">
              <a:buNone/>
            </a:pPr>
            <a:r>
              <a:rPr lang="en-US" dirty="0" smtClean="0"/>
              <a:t>Why does he behave this way</a:t>
            </a:r>
            <a:r>
              <a:rPr lang="pl-PL" dirty="0" smtClean="0"/>
              <a:t>?					</a:t>
            </a:r>
            <a:r>
              <a:rPr lang="en-US" dirty="0" smtClean="0"/>
              <a:t>What works for him/her?</a:t>
            </a:r>
          </a:p>
          <a:p>
            <a:pPr marL="0" indent="0">
              <a:buNone/>
            </a:pPr>
            <a:r>
              <a:rPr lang="pl-PL" dirty="0" smtClean="0"/>
              <a:t>								</a:t>
            </a:r>
            <a:r>
              <a:rPr lang="en-US" dirty="0" smtClean="0"/>
              <a:t>What does not work?</a:t>
            </a:r>
          </a:p>
          <a:p>
            <a:pPr marL="0" indent="0">
              <a:buNone/>
            </a:pPr>
            <a:endParaRPr lang="en-US" dirty="0" smtClean="0"/>
          </a:p>
          <a:p>
            <a:pPr marL="0" indent="0">
              <a:buNone/>
            </a:pPr>
            <a:r>
              <a:rPr lang="pl-PL" dirty="0" smtClean="0"/>
              <a:t>				</a:t>
            </a:r>
            <a:r>
              <a:rPr lang="en-US" dirty="0" smtClean="0"/>
              <a:t>What does the child feel?</a:t>
            </a:r>
          </a:p>
          <a:p>
            <a:pPr marL="0" indent="0">
              <a:buNone/>
            </a:pPr>
            <a:r>
              <a:rPr lang="pl-PL" dirty="0" smtClean="0"/>
              <a:t>				</a:t>
            </a:r>
            <a:r>
              <a:rPr lang="en-US" dirty="0" smtClean="0"/>
              <a:t>What does he/she need?</a:t>
            </a:r>
            <a:endParaRPr lang="pl-PL" dirty="0" smtClean="0"/>
          </a:p>
          <a:p>
            <a:pPr marL="0" indent="0">
              <a:buNone/>
            </a:pPr>
            <a:endParaRPr lang="en-US" dirty="0" smtClean="0"/>
          </a:p>
          <a:p>
            <a:pPr marL="0" indent="0">
              <a:buNone/>
            </a:pPr>
            <a:r>
              <a:rPr lang="pl-PL" dirty="0" smtClean="0"/>
              <a:t>			</a:t>
            </a:r>
            <a:r>
              <a:rPr lang="en-US" dirty="0" smtClean="0"/>
              <a:t>How can we help him/her, ideas for action?</a:t>
            </a:r>
          </a:p>
          <a:p>
            <a:pPr marL="0" indent="0">
              <a:buNone/>
            </a:pPr>
            <a:r>
              <a:rPr lang="pl-PL" dirty="0" smtClean="0"/>
              <a:t>			D</a:t>
            </a:r>
            <a:r>
              <a:rPr lang="en-US" dirty="0" err="1" smtClean="0"/>
              <a:t>eciding</a:t>
            </a:r>
            <a:r>
              <a:rPr lang="en-US" dirty="0" smtClean="0"/>
              <a:t> what will be done by whom? When? How? </a:t>
            </a:r>
            <a:endParaRPr lang="pl-PL" dirty="0" smtClean="0"/>
          </a:p>
        </p:txBody>
      </p:sp>
      <p:pic>
        <p:nvPicPr>
          <p:cNvPr id="8" name="Obraz 7"/>
          <p:cNvPicPr>
            <a:picLocks noChangeAspect="1"/>
          </p:cNvPicPr>
          <p:nvPr/>
        </p:nvPicPr>
        <p:blipFill>
          <a:blip r:embed="rId2"/>
          <a:stretch>
            <a:fillRect/>
          </a:stretch>
        </p:blipFill>
        <p:spPr>
          <a:xfrm>
            <a:off x="4950116" y="902362"/>
            <a:ext cx="2853175" cy="1597290"/>
          </a:xfrm>
          <a:prstGeom prst="rect">
            <a:avLst/>
          </a:prstGeom>
        </p:spPr>
      </p:pic>
    </p:spTree>
    <p:extLst>
      <p:ext uri="{BB962C8B-B14F-4D97-AF65-F5344CB8AC3E}">
        <p14:creationId xmlns:p14="http://schemas.microsoft.com/office/powerpoint/2010/main" val="10426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346075"/>
          </a:xfrm>
        </p:spPr>
        <p:txBody>
          <a:bodyPr>
            <a:noAutofit/>
          </a:bodyPr>
          <a:lstStyle/>
          <a:p>
            <a:r>
              <a:rPr lang="pl-PL" sz="3200" dirty="0">
                <a:solidFill>
                  <a:srgbClr val="0070C0"/>
                </a:solidFill>
                <a:effectLst>
                  <a:outerShdw blurRad="38100" dist="38100" dir="2700000" algn="tl">
                    <a:srgbClr val="000000">
                      <a:alpha val="43137"/>
                    </a:srgbClr>
                  </a:outerShdw>
                </a:effectLst>
              </a:rPr>
              <a:t>D</a:t>
            </a:r>
            <a:r>
              <a:rPr lang="en-US" sz="3200" dirty="0" err="1" smtClean="0">
                <a:solidFill>
                  <a:srgbClr val="0070C0"/>
                </a:solidFill>
                <a:effectLst>
                  <a:outerShdw blurRad="38100" dist="38100" dir="2700000" algn="tl">
                    <a:srgbClr val="000000">
                      <a:alpha val="43137"/>
                    </a:srgbClr>
                  </a:outerShdw>
                </a:effectLst>
              </a:rPr>
              <a:t>escription</a:t>
            </a:r>
            <a:r>
              <a:rPr lang="en-US" sz="3200" dirty="0" smtClean="0">
                <a:solidFill>
                  <a:srgbClr val="0070C0"/>
                </a:solidFill>
                <a:effectLst>
                  <a:outerShdw blurRad="38100" dist="38100" dir="2700000" algn="tl">
                    <a:srgbClr val="000000">
                      <a:alpha val="43137"/>
                    </a:srgbClr>
                  </a:outerShdw>
                </a:effectLst>
              </a:rPr>
              <a:t> of difficult behaviour and search for the cause </a:t>
            </a:r>
            <a:endParaRPr lang="en-AU" sz="3200" dirty="0">
              <a:solidFill>
                <a:srgbClr val="0070C0"/>
              </a:solidFill>
              <a:effectLst>
                <a:outerShdw blurRad="38100" dist="38100" dir="2700000" algn="tl">
                  <a:srgbClr val="000000">
                    <a:alpha val="43137"/>
                  </a:srgbClr>
                </a:outerShdw>
              </a:effectLst>
            </a:endParaRPr>
          </a:p>
        </p:txBody>
      </p:sp>
      <p:sp>
        <p:nvSpPr>
          <p:cNvPr id="3" name="Symbol zastępczy tekstu 2"/>
          <p:cNvSpPr>
            <a:spLocks noGrp="1"/>
          </p:cNvSpPr>
          <p:nvPr>
            <p:ph type="body" idx="1"/>
          </p:nvPr>
        </p:nvSpPr>
        <p:spPr>
          <a:xfrm>
            <a:off x="290286" y="914400"/>
            <a:ext cx="5707289" cy="435429"/>
          </a:xfrm>
        </p:spPr>
        <p:txBody>
          <a:bodyPr>
            <a:normAutofit/>
          </a:bodyPr>
          <a:lstStyle/>
          <a:p>
            <a:r>
              <a:rPr lang="pl-PL" dirty="0" smtClean="0"/>
              <a:t>1. CHALLENGING BEHAVIOUR</a:t>
            </a:r>
            <a:endParaRPr lang="en-AU" dirty="0"/>
          </a:p>
        </p:txBody>
      </p:sp>
      <p:sp>
        <p:nvSpPr>
          <p:cNvPr id="4" name="Symbol zastępczy zawartości 3"/>
          <p:cNvSpPr>
            <a:spLocks noGrp="1"/>
          </p:cNvSpPr>
          <p:nvPr>
            <p:ph sz="half" idx="2"/>
          </p:nvPr>
        </p:nvSpPr>
        <p:spPr>
          <a:xfrm>
            <a:off x="290286" y="1494972"/>
            <a:ext cx="5707289" cy="5254172"/>
          </a:xfrm>
        </p:spPr>
        <p:txBody>
          <a:bodyPr>
            <a:normAutofit fontScale="62500" lnSpcReduction="20000"/>
          </a:bodyPr>
          <a:lstStyle/>
          <a:p>
            <a:r>
              <a:rPr lang="en-US" dirty="0" smtClean="0"/>
              <a:t>During lessons: often does not take out his notebook, does not write down, gets up from the bench, walks around the classroom, plays with something and distracts his classmates.</a:t>
            </a:r>
          </a:p>
          <a:p>
            <a:r>
              <a:rPr lang="en-US" dirty="0" smtClean="0"/>
              <a:t>When he is having a bad day, he is agitated, picks on children, calls them names, sometimes even hits them and defies the teacher (I won't do it!).</a:t>
            </a:r>
          </a:p>
          <a:p>
            <a:r>
              <a:rPr lang="en-US" dirty="0" smtClean="0"/>
              <a:t>When an adult draws his attention to him, he does not react or responds rudely, sometimes uses vulgar language.</a:t>
            </a:r>
          </a:p>
          <a:p>
            <a:r>
              <a:rPr lang="en-US" dirty="0" smtClean="0"/>
              <a:t>Sometimes he spoils the play of other children (when they don't want to let him in), and then complains to an adult when they push him away or challenge him.</a:t>
            </a:r>
          </a:p>
          <a:p>
            <a:r>
              <a:rPr lang="en-US" dirty="0" smtClean="0"/>
              <a:t>He gets angry very easily when something goes wrong: he destroys a notebook, throws a book, sometimes utters vulgar words.</a:t>
            </a:r>
          </a:p>
          <a:p>
            <a:r>
              <a:rPr lang="en-US" dirty="0" smtClean="0"/>
              <a:t>It happens that he runs out of the classroom during lessons or from the common room when something upsets him.</a:t>
            </a:r>
          </a:p>
          <a:p>
            <a:r>
              <a:rPr lang="en-US" dirty="0" smtClean="0"/>
              <a:t>During excursions he behaves dangerously, e.g. goes out into the street on his own.</a:t>
            </a:r>
          </a:p>
          <a:p>
            <a:r>
              <a:rPr lang="en-US" dirty="0" smtClean="0"/>
              <a:t>Often avoids eye contact.</a:t>
            </a:r>
          </a:p>
          <a:p>
            <a:endParaRPr lang="en-AU" dirty="0"/>
          </a:p>
        </p:txBody>
      </p:sp>
      <p:sp>
        <p:nvSpPr>
          <p:cNvPr id="5" name="Symbol zastępczy tekstu 4"/>
          <p:cNvSpPr>
            <a:spLocks noGrp="1"/>
          </p:cNvSpPr>
          <p:nvPr>
            <p:ph type="body" sz="quarter" idx="3"/>
          </p:nvPr>
        </p:nvSpPr>
        <p:spPr>
          <a:xfrm>
            <a:off x="6172200" y="1132115"/>
            <a:ext cx="5183188" cy="362857"/>
          </a:xfrm>
        </p:spPr>
        <p:txBody>
          <a:bodyPr>
            <a:normAutofit fontScale="92500" lnSpcReduction="10000"/>
          </a:bodyPr>
          <a:lstStyle/>
          <a:p>
            <a:r>
              <a:rPr lang="pl-PL" dirty="0" smtClean="0"/>
              <a:t>2. </a:t>
            </a:r>
            <a:r>
              <a:rPr lang="en-US" dirty="0" smtClean="0"/>
              <a:t>WHY DOES HE BEHAVE LIKE THIS?</a:t>
            </a:r>
            <a:endParaRPr lang="en-AU" dirty="0"/>
          </a:p>
        </p:txBody>
      </p:sp>
      <p:sp>
        <p:nvSpPr>
          <p:cNvPr id="6" name="Symbol zastępczy zawartości 5"/>
          <p:cNvSpPr>
            <a:spLocks noGrp="1"/>
          </p:cNvSpPr>
          <p:nvPr>
            <p:ph sz="quarter" idx="4"/>
          </p:nvPr>
        </p:nvSpPr>
        <p:spPr>
          <a:xfrm>
            <a:off x="6172200" y="2104571"/>
            <a:ext cx="5183188" cy="4085092"/>
          </a:xfrm>
        </p:spPr>
        <p:txBody>
          <a:bodyPr>
            <a:normAutofit fontScale="92500"/>
          </a:bodyPr>
          <a:lstStyle/>
          <a:p>
            <a:r>
              <a:rPr lang="en-US" dirty="0" smtClean="0"/>
              <a:t>He has had difficult experiences and suffered psychological trauma.</a:t>
            </a:r>
          </a:p>
          <a:p>
            <a:r>
              <a:rPr lang="en-US" dirty="0" smtClean="0"/>
              <a:t>He is unable to cope with a state of agitation.</a:t>
            </a:r>
          </a:p>
          <a:p>
            <a:r>
              <a:rPr lang="en-US" dirty="0" smtClean="0"/>
              <a:t>In this state he does not control his behaviour.</a:t>
            </a:r>
          </a:p>
          <a:p>
            <a:r>
              <a:rPr lang="en-US" dirty="0" smtClean="0"/>
              <a:t>He is rejected by children in class.</a:t>
            </a:r>
          </a:p>
          <a:p>
            <a:r>
              <a:rPr lang="en-US" dirty="0" smtClean="0"/>
              <a:t>He is unable to establish good contact with children.</a:t>
            </a:r>
            <a:endParaRPr lang="en-AU" dirty="0"/>
          </a:p>
        </p:txBody>
      </p:sp>
    </p:spTree>
    <p:extLst>
      <p:ext uri="{BB962C8B-B14F-4D97-AF65-F5344CB8AC3E}">
        <p14:creationId xmlns:p14="http://schemas.microsoft.com/office/powerpoint/2010/main" val="86248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377372" y="464457"/>
            <a:ext cx="5620204" cy="2220686"/>
          </a:xfrm>
        </p:spPr>
        <p:txBody>
          <a:bodyPr>
            <a:normAutofit fontScale="92500"/>
          </a:bodyPr>
          <a:lstStyle/>
          <a:p>
            <a:r>
              <a:rPr lang="pl-PL" dirty="0" smtClean="0"/>
              <a:t>3. </a:t>
            </a:r>
            <a:r>
              <a:rPr lang="en-US" dirty="0" smtClean="0"/>
              <a:t>FEELINGS </a:t>
            </a:r>
          </a:p>
          <a:p>
            <a:r>
              <a:rPr lang="en-US" b="0" dirty="0" smtClean="0"/>
              <a:t>Anger, jealousy when children are together, feelings of rejection, guilt and shame, sadness, </a:t>
            </a:r>
          </a:p>
          <a:p>
            <a:r>
              <a:rPr lang="en-US" b="0" dirty="0" smtClean="0"/>
              <a:t>loneliness, feelings of injustice, helplessness when they cannot control themselves, discouragement</a:t>
            </a:r>
            <a:endParaRPr lang="en-AU" b="0" dirty="0"/>
          </a:p>
        </p:txBody>
      </p:sp>
      <p:sp>
        <p:nvSpPr>
          <p:cNvPr id="4" name="Symbol zastępczy zawartości 3"/>
          <p:cNvSpPr>
            <a:spLocks noGrp="1"/>
          </p:cNvSpPr>
          <p:nvPr>
            <p:ph sz="half" idx="2"/>
          </p:nvPr>
        </p:nvSpPr>
        <p:spPr>
          <a:xfrm>
            <a:off x="377372" y="3759200"/>
            <a:ext cx="5620204" cy="2830285"/>
          </a:xfrm>
        </p:spPr>
        <p:txBody>
          <a:bodyPr>
            <a:normAutofit fontScale="70000" lnSpcReduction="20000"/>
          </a:bodyPr>
          <a:lstStyle/>
          <a:p>
            <a:pPr marL="0" indent="0">
              <a:buNone/>
            </a:pPr>
            <a:r>
              <a:rPr lang="pl-PL" b="1" dirty="0" smtClean="0"/>
              <a:t>4. </a:t>
            </a:r>
            <a:r>
              <a:rPr lang="en-US" b="1" dirty="0" smtClean="0"/>
              <a:t>NEEDS </a:t>
            </a:r>
            <a:endParaRPr lang="pl-PL" b="1" dirty="0" smtClean="0"/>
          </a:p>
          <a:p>
            <a:pPr marL="0" indent="0">
              <a:buNone/>
            </a:pPr>
            <a:r>
              <a:rPr lang="en-US" dirty="0" smtClean="0"/>
              <a:t>to belong to a class, to be supported by adults (parents and teachers) especially when he/she is in a state of agitation, </a:t>
            </a:r>
            <a:endParaRPr lang="pl-PL" dirty="0" smtClean="0"/>
          </a:p>
          <a:p>
            <a:pPr marL="0" indent="0">
              <a:buNone/>
            </a:pPr>
            <a:r>
              <a:rPr lang="en-US" dirty="0" smtClean="0"/>
              <a:t>to have his/her bad behaviour interrupted, to be helped to learn self-control,</a:t>
            </a:r>
            <a:endParaRPr lang="pl-PL" dirty="0" smtClean="0"/>
          </a:p>
          <a:p>
            <a:pPr marL="0" indent="0">
              <a:buNone/>
            </a:pPr>
            <a:r>
              <a:rPr lang="en-US" dirty="0" smtClean="0"/>
              <a:t> to have clear boundaries, to have consistency from adults combined with kindness and care, </a:t>
            </a:r>
            <a:endParaRPr lang="pl-PL" dirty="0" smtClean="0"/>
          </a:p>
          <a:p>
            <a:pPr marL="0" indent="0">
              <a:buNone/>
            </a:pPr>
            <a:r>
              <a:rPr lang="en-US" dirty="0" smtClean="0"/>
              <a:t>to be able to pursue his/her interests, to show off, to succeed, etc.). </a:t>
            </a:r>
            <a:endParaRPr lang="en-AU" dirty="0"/>
          </a:p>
        </p:txBody>
      </p:sp>
      <p:sp>
        <p:nvSpPr>
          <p:cNvPr id="5" name="Symbol zastępczy tekstu 4"/>
          <p:cNvSpPr>
            <a:spLocks noGrp="1"/>
          </p:cNvSpPr>
          <p:nvPr>
            <p:ph type="body" sz="quarter" idx="3"/>
          </p:nvPr>
        </p:nvSpPr>
        <p:spPr>
          <a:xfrm>
            <a:off x="6429829" y="261257"/>
            <a:ext cx="5515427" cy="3628572"/>
          </a:xfrm>
        </p:spPr>
        <p:txBody>
          <a:bodyPr>
            <a:normAutofit fontScale="77500" lnSpcReduction="20000"/>
          </a:bodyPr>
          <a:lstStyle/>
          <a:p>
            <a:r>
              <a:rPr lang="en-US" dirty="0" smtClean="0"/>
              <a:t>STRENGTHS </a:t>
            </a:r>
          </a:p>
          <a:p>
            <a:r>
              <a:rPr lang="en-US" b="0" dirty="0" smtClean="0"/>
              <a:t>he sometimes helps the teacher with specific tasks e.g. setting up the desks,</a:t>
            </a:r>
          </a:p>
          <a:p>
            <a:r>
              <a:rPr lang="en-US" b="0" dirty="0" smtClean="0"/>
              <a:t>volunteers for duty and does it well,</a:t>
            </a:r>
          </a:p>
          <a:p>
            <a:r>
              <a:rPr lang="en-US" b="0" dirty="0" smtClean="0"/>
              <a:t>when having a good day, tries to behave well and works in class,</a:t>
            </a:r>
          </a:p>
          <a:p>
            <a:r>
              <a:rPr lang="en-US" b="0" dirty="0" smtClean="0"/>
              <a:t>has the ability to reflect on his/her behaviour, to </a:t>
            </a:r>
            <a:r>
              <a:rPr lang="en-US" b="0" dirty="0" err="1" smtClean="0"/>
              <a:t>apologise</a:t>
            </a:r>
            <a:r>
              <a:rPr lang="en-US" b="0" dirty="0" smtClean="0"/>
              <a:t> (on a one-to-one basis, when an adult</a:t>
            </a:r>
          </a:p>
          <a:p>
            <a:r>
              <a:rPr lang="en-US" b="0" dirty="0" smtClean="0"/>
              <a:t>Is able to </a:t>
            </a:r>
            <a:r>
              <a:rPr lang="en-US" b="0" dirty="0" err="1" smtClean="0"/>
              <a:t>apologise</a:t>
            </a:r>
            <a:r>
              <a:rPr lang="en-US" b="0" dirty="0" smtClean="0"/>
              <a:t> (on a one-to-one basis when treated kindly by an adult),</a:t>
            </a:r>
          </a:p>
          <a:p>
            <a:r>
              <a:rPr lang="en-US" b="0" dirty="0" smtClean="0"/>
              <a:t>Is bright when the teacher explains something to him/her on a one-to-one basis.</a:t>
            </a:r>
          </a:p>
          <a:p>
            <a:r>
              <a:rPr lang="en-US" b="0" dirty="0" smtClean="0"/>
              <a:t>Likes nature and knows a lot about it</a:t>
            </a:r>
            <a:endParaRPr lang="en-AU" b="0" dirty="0"/>
          </a:p>
        </p:txBody>
      </p:sp>
      <p:pic>
        <p:nvPicPr>
          <p:cNvPr id="7" name="Obraz 6"/>
          <p:cNvPicPr>
            <a:picLocks noChangeAspect="1"/>
          </p:cNvPicPr>
          <p:nvPr/>
        </p:nvPicPr>
        <p:blipFill>
          <a:blip r:embed="rId2"/>
          <a:stretch>
            <a:fillRect/>
          </a:stretch>
        </p:blipFill>
        <p:spPr>
          <a:xfrm>
            <a:off x="7688103" y="4473082"/>
            <a:ext cx="3212126" cy="2116403"/>
          </a:xfrm>
          <a:prstGeom prst="rect">
            <a:avLst/>
          </a:prstGeom>
        </p:spPr>
      </p:pic>
    </p:spTree>
    <p:extLst>
      <p:ext uri="{BB962C8B-B14F-4D97-AF65-F5344CB8AC3E}">
        <p14:creationId xmlns:p14="http://schemas.microsoft.com/office/powerpoint/2010/main" val="1336493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839788" y="304800"/>
            <a:ext cx="7680098" cy="3149599"/>
          </a:xfrm>
        </p:spPr>
        <p:txBody>
          <a:bodyPr>
            <a:normAutofit fontScale="92500" lnSpcReduction="10000"/>
          </a:bodyPr>
          <a:lstStyle/>
          <a:p>
            <a:r>
              <a:rPr lang="en-US" dirty="0" smtClean="0"/>
              <a:t>WHAT WORKS?</a:t>
            </a:r>
          </a:p>
          <a:p>
            <a:pPr marL="342900" indent="-342900">
              <a:buFont typeface="Arial" panose="020B0604020202020204" pitchFamily="34" charset="0"/>
              <a:buChar char="•"/>
            </a:pPr>
            <a:r>
              <a:rPr lang="en-US" b="0" dirty="0" smtClean="0"/>
              <a:t>calmness and decisiveness of the adult</a:t>
            </a:r>
          </a:p>
          <a:p>
            <a:pPr marL="342900" indent="-342900">
              <a:buFont typeface="Arial" panose="020B0604020202020204" pitchFamily="34" charset="0"/>
              <a:buChar char="•"/>
            </a:pPr>
            <a:r>
              <a:rPr lang="en-US" b="0" dirty="0" smtClean="0"/>
              <a:t>clear consequences</a:t>
            </a:r>
          </a:p>
          <a:p>
            <a:pPr marL="342900" indent="-342900">
              <a:buFont typeface="Arial" panose="020B0604020202020204" pitchFamily="34" charset="0"/>
              <a:buChar char="•"/>
            </a:pPr>
            <a:r>
              <a:rPr lang="en-US" b="0" dirty="0" smtClean="0"/>
              <a:t>sometimes a warning from an adult works</a:t>
            </a:r>
          </a:p>
          <a:p>
            <a:pPr marL="342900" indent="-342900">
              <a:buFont typeface="Arial" panose="020B0604020202020204" pitchFamily="34" charset="0"/>
              <a:buChar char="•"/>
            </a:pPr>
            <a:r>
              <a:rPr lang="en-US" b="0" dirty="0" smtClean="0"/>
              <a:t>short messages</a:t>
            </a:r>
          </a:p>
          <a:p>
            <a:pPr marL="342900" indent="-342900">
              <a:buFont typeface="Arial" panose="020B0604020202020204" pitchFamily="34" charset="0"/>
              <a:buChar char="•"/>
            </a:pPr>
            <a:r>
              <a:rPr lang="en-US" b="0" dirty="0" smtClean="0"/>
              <a:t>praise, reward</a:t>
            </a:r>
          </a:p>
          <a:p>
            <a:pPr marL="342900" indent="-342900">
              <a:buFont typeface="Arial" panose="020B0604020202020204" pitchFamily="34" charset="0"/>
              <a:buChar char="•"/>
            </a:pPr>
            <a:r>
              <a:rPr lang="en-US" b="0" dirty="0" smtClean="0"/>
              <a:t>sometimes he can control himself if you leave him alone for a while</a:t>
            </a:r>
            <a:endParaRPr lang="en-AU" b="0" dirty="0"/>
          </a:p>
        </p:txBody>
      </p:sp>
      <p:sp>
        <p:nvSpPr>
          <p:cNvPr id="4" name="Symbol zastępczy zawartości 3"/>
          <p:cNvSpPr>
            <a:spLocks noGrp="1"/>
          </p:cNvSpPr>
          <p:nvPr>
            <p:ph sz="half" idx="2"/>
          </p:nvPr>
        </p:nvSpPr>
        <p:spPr>
          <a:xfrm>
            <a:off x="348344" y="3918857"/>
            <a:ext cx="7707086" cy="2177143"/>
          </a:xfrm>
        </p:spPr>
        <p:txBody>
          <a:bodyPr>
            <a:normAutofit fontScale="92500" lnSpcReduction="20000"/>
          </a:bodyPr>
          <a:lstStyle/>
          <a:p>
            <a:pPr marL="0" indent="0">
              <a:buNone/>
            </a:pPr>
            <a:r>
              <a:rPr lang="en-US" dirty="0" smtClean="0">
                <a:effectLst>
                  <a:outerShdw blurRad="38100" dist="38100" dir="2700000" algn="tl">
                    <a:srgbClr val="000000">
                      <a:alpha val="43137"/>
                    </a:srgbClr>
                  </a:outerShdw>
                </a:effectLst>
              </a:rPr>
              <a:t>WHAT DOESN'T WORK?</a:t>
            </a:r>
          </a:p>
          <a:p>
            <a:r>
              <a:rPr lang="en-US" dirty="0" smtClean="0"/>
              <a:t>punishments,</a:t>
            </a:r>
          </a:p>
          <a:p>
            <a:r>
              <a:rPr lang="en-US" dirty="0" smtClean="0"/>
              <a:t>Notes in the logbook,</a:t>
            </a:r>
          </a:p>
          <a:p>
            <a:r>
              <a:rPr lang="en-US" dirty="0" smtClean="0"/>
              <a:t>shouting, threats, fighting,</a:t>
            </a:r>
          </a:p>
          <a:p>
            <a:r>
              <a:rPr lang="en-US" dirty="0" smtClean="0"/>
              <a:t>long explanations and speeches by an adult.</a:t>
            </a:r>
            <a:endParaRPr lang="en-AU" dirty="0"/>
          </a:p>
        </p:txBody>
      </p:sp>
      <p:pic>
        <p:nvPicPr>
          <p:cNvPr id="7" name="Obraz 6"/>
          <p:cNvPicPr>
            <a:picLocks noChangeAspect="1"/>
          </p:cNvPicPr>
          <p:nvPr/>
        </p:nvPicPr>
        <p:blipFill>
          <a:blip r:embed="rId2"/>
          <a:stretch>
            <a:fillRect/>
          </a:stretch>
        </p:blipFill>
        <p:spPr>
          <a:xfrm>
            <a:off x="7141029" y="3454399"/>
            <a:ext cx="4804228" cy="2902858"/>
          </a:xfrm>
          <a:prstGeom prst="rect">
            <a:avLst/>
          </a:prstGeom>
        </p:spPr>
      </p:pic>
    </p:spTree>
    <p:extLst>
      <p:ext uri="{BB962C8B-B14F-4D97-AF65-F5344CB8AC3E}">
        <p14:creationId xmlns:p14="http://schemas.microsoft.com/office/powerpoint/2010/main" val="4066820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23538"/>
            <a:ext cx="10515600" cy="45719"/>
          </a:xfrm>
        </p:spPr>
        <p:txBody>
          <a:bodyPr>
            <a:noAutofit/>
          </a:bodyPr>
          <a:lstStyle/>
          <a:p>
            <a:r>
              <a:rPr lang="pl-PL" sz="3200" dirty="0" smtClean="0">
                <a:solidFill>
                  <a:srgbClr val="0070C0"/>
                </a:solidFill>
                <a:effectLst>
                  <a:outerShdw blurRad="38100" dist="38100" dir="2700000" algn="tl">
                    <a:srgbClr val="000000">
                      <a:alpha val="43137"/>
                    </a:srgbClr>
                  </a:outerShdw>
                </a:effectLst>
              </a:rPr>
              <a:t>I</a:t>
            </a:r>
            <a:r>
              <a:rPr lang="en-AU" sz="3200" dirty="0" smtClean="0">
                <a:solidFill>
                  <a:srgbClr val="0070C0"/>
                </a:solidFill>
                <a:effectLst>
                  <a:outerShdw blurRad="38100" dist="38100" dir="2700000" algn="tl">
                    <a:srgbClr val="000000">
                      <a:alpha val="43137"/>
                    </a:srgbClr>
                  </a:outerShdw>
                </a:effectLst>
              </a:rPr>
              <a:t>DEAS FOR ACTION</a:t>
            </a:r>
            <a:br>
              <a:rPr lang="en-AU" sz="3200" dirty="0" smtClean="0">
                <a:solidFill>
                  <a:srgbClr val="0070C0"/>
                </a:solidFill>
                <a:effectLst>
                  <a:outerShdw blurRad="38100" dist="38100" dir="2700000" algn="tl">
                    <a:srgbClr val="000000">
                      <a:alpha val="43137"/>
                    </a:srgbClr>
                  </a:outerShdw>
                </a:effectLst>
              </a:rPr>
            </a:br>
            <a:endParaRPr lang="en-AU" sz="3200"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838200" y="1074057"/>
            <a:ext cx="10515600" cy="5573486"/>
          </a:xfrm>
        </p:spPr>
        <p:txBody>
          <a:bodyPr>
            <a:normAutofit fontScale="77500" lnSpcReduction="20000"/>
          </a:bodyPr>
          <a:lstStyle/>
          <a:p>
            <a:pPr marL="0" indent="0">
              <a:buNone/>
            </a:pPr>
            <a:r>
              <a:rPr lang="en-US" dirty="0" smtClean="0">
                <a:effectLst>
                  <a:outerShdw blurRad="38100" dist="38100" dir="2700000" algn="tl">
                    <a:srgbClr val="000000">
                      <a:alpha val="43137"/>
                    </a:srgbClr>
                  </a:outerShdw>
                </a:effectLst>
              </a:rPr>
              <a:t>School psychologist</a:t>
            </a:r>
            <a:r>
              <a:rPr lang="en-US" dirty="0" smtClean="0"/>
              <a:t>: </a:t>
            </a:r>
          </a:p>
          <a:p>
            <a:r>
              <a:rPr lang="pl-PL" dirty="0" err="1" smtClean="0"/>
              <a:t>Make</a:t>
            </a:r>
            <a:r>
              <a:rPr lang="en-US" dirty="0" smtClean="0"/>
              <a:t>, together with the class teacher, a contract with </a:t>
            </a:r>
            <a:r>
              <a:rPr lang="en-US" dirty="0" err="1" smtClean="0"/>
              <a:t>Radek</a:t>
            </a:r>
            <a:r>
              <a:rPr lang="en-US" dirty="0" smtClean="0"/>
              <a:t> on the basis of a " suspension of arms" principle with </a:t>
            </a:r>
            <a:r>
              <a:rPr lang="en-US" dirty="0" err="1" smtClean="0"/>
              <a:t>Radek</a:t>
            </a:r>
            <a:r>
              <a:rPr lang="en-US" dirty="0" smtClean="0"/>
              <a:t>. - "</a:t>
            </a:r>
            <a:r>
              <a:rPr lang="en-US" i="1" dirty="0" err="1" smtClean="0"/>
              <a:t>Radek</a:t>
            </a:r>
            <a:r>
              <a:rPr lang="en-US" i="1" dirty="0" smtClean="0"/>
              <a:t>, we don't want to fight with you, we want to help you</a:t>
            </a:r>
            <a:r>
              <a:rPr lang="en-US" dirty="0" smtClean="0"/>
              <a:t>". The aim of the contract is to motivate learning and </a:t>
            </a:r>
            <a:r>
              <a:rPr lang="en-US" dirty="0" err="1" smtClean="0"/>
              <a:t>behavioural</a:t>
            </a:r>
            <a:r>
              <a:rPr lang="en-US" dirty="0" smtClean="0"/>
              <a:t> change through small successes and positive feedback and through a points system (in cooperation with teachers).</a:t>
            </a:r>
          </a:p>
          <a:p>
            <a:r>
              <a:rPr lang="en-US" dirty="0" smtClean="0"/>
              <a:t>Individual care for </a:t>
            </a:r>
            <a:r>
              <a:rPr lang="en-US" dirty="0" err="1" smtClean="0"/>
              <a:t>Radek</a:t>
            </a:r>
            <a:r>
              <a:rPr lang="en-US" dirty="0" smtClean="0"/>
              <a:t> (goals: behaviour control, emotional support,</a:t>
            </a:r>
            <a:r>
              <a:rPr lang="pl-PL" dirty="0" smtClean="0"/>
              <a:t> </a:t>
            </a:r>
            <a:r>
              <a:rPr lang="en-US" dirty="0" smtClean="0"/>
              <a:t>teaching constructive behaviour)</a:t>
            </a:r>
          </a:p>
          <a:p>
            <a:pPr marL="0" indent="0">
              <a:buNone/>
            </a:pPr>
            <a:r>
              <a:rPr lang="en-US" dirty="0" smtClean="0"/>
              <a:t>- Meeting </a:t>
            </a:r>
            <a:r>
              <a:rPr lang="en-US" dirty="0" err="1" smtClean="0"/>
              <a:t>Radek</a:t>
            </a:r>
            <a:r>
              <a:rPr lang="en-US" dirty="0" smtClean="0"/>
              <a:t> and supporting him in the realization of the contract, helping the boy to understand his own and others' behaviour, helping him to find constructive </a:t>
            </a:r>
          </a:p>
          <a:p>
            <a:pPr marL="0" indent="0">
              <a:buNone/>
            </a:pPr>
            <a:r>
              <a:rPr lang="en-US" dirty="0" smtClean="0"/>
              <a:t>solutions to difficult situations he is involved in, etc.</a:t>
            </a:r>
          </a:p>
          <a:p>
            <a:pPr marL="0" indent="0">
              <a:buNone/>
            </a:pPr>
            <a:r>
              <a:rPr lang="en-US" dirty="0" smtClean="0"/>
              <a:t>- working with the boy on teaching him to </a:t>
            </a:r>
            <a:r>
              <a:rPr lang="en-US" dirty="0" err="1" smtClean="0"/>
              <a:t>recognise</a:t>
            </a:r>
            <a:r>
              <a:rPr lang="en-US" dirty="0" smtClean="0"/>
              <a:t> his own states of wellbeing and</a:t>
            </a:r>
          </a:p>
          <a:p>
            <a:pPr marL="0" indent="0">
              <a:buNone/>
            </a:pPr>
            <a:r>
              <a:rPr lang="en-US" dirty="0" smtClean="0"/>
              <a:t>working out </a:t>
            </a:r>
            <a:r>
              <a:rPr lang="en-US" dirty="0" err="1" smtClean="0"/>
              <a:t>behaviours</a:t>
            </a:r>
            <a:r>
              <a:rPr lang="en-US" dirty="0" smtClean="0"/>
              <a:t> that can reduce agitation </a:t>
            </a:r>
          </a:p>
          <a:p>
            <a:pPr marL="0" indent="0">
              <a:buNone/>
            </a:pPr>
            <a:r>
              <a:rPr lang="en-US" dirty="0" smtClean="0"/>
              <a:t>- activities improving and compensating developmental deficits</a:t>
            </a:r>
          </a:p>
          <a:p>
            <a:r>
              <a:rPr lang="en-US" dirty="0" smtClean="0"/>
              <a:t>Cooperation with mum - showing her the strategy worked out at school to help </a:t>
            </a:r>
            <a:r>
              <a:rPr lang="en-US" dirty="0" err="1" smtClean="0"/>
              <a:t>Radek</a:t>
            </a:r>
            <a:r>
              <a:rPr lang="en-US" dirty="0" smtClean="0"/>
              <a:t>,</a:t>
            </a:r>
          </a:p>
          <a:p>
            <a:pPr marL="0" indent="0">
              <a:buNone/>
            </a:pPr>
            <a:r>
              <a:rPr lang="en-US" dirty="0" smtClean="0"/>
              <a:t>Jointly setting the tasks for mum in this strategy.</a:t>
            </a:r>
            <a:endParaRPr lang="en-AU" dirty="0"/>
          </a:p>
        </p:txBody>
      </p:sp>
    </p:spTree>
    <p:extLst>
      <p:ext uri="{BB962C8B-B14F-4D97-AF65-F5344CB8AC3E}">
        <p14:creationId xmlns:p14="http://schemas.microsoft.com/office/powerpoint/2010/main" val="1267863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9313" y="261256"/>
            <a:ext cx="11625943" cy="6415315"/>
          </a:xfrm>
        </p:spPr>
        <p:txBody>
          <a:bodyPr>
            <a:normAutofit fontScale="62500" lnSpcReduction="20000"/>
          </a:bodyPr>
          <a:lstStyle/>
          <a:p>
            <a:r>
              <a:rPr lang="en-US" dirty="0" smtClean="0">
                <a:effectLst>
                  <a:outerShdw blurRad="38100" dist="38100" dir="2700000" algn="tl">
                    <a:srgbClr val="000000">
                      <a:alpha val="43137"/>
                    </a:srgbClr>
                  </a:outerShdw>
                </a:effectLst>
              </a:rPr>
              <a:t>Class teacher</a:t>
            </a:r>
            <a:r>
              <a:rPr lang="en-US" dirty="0" smtClean="0"/>
              <a:t>: </a:t>
            </a:r>
          </a:p>
          <a:p>
            <a:r>
              <a:rPr lang="en-US" i="1" u="sng" dirty="0" smtClean="0"/>
              <a:t>Individual project for </a:t>
            </a:r>
            <a:r>
              <a:rPr lang="en-US" i="1" u="sng" dirty="0" err="1" smtClean="0"/>
              <a:t>Radek</a:t>
            </a:r>
            <a:r>
              <a:rPr lang="en-US" i="1" u="sng" dirty="0" smtClean="0"/>
              <a:t> </a:t>
            </a:r>
            <a:r>
              <a:rPr lang="en-US" dirty="0" smtClean="0"/>
              <a:t>(using his interests) - e.g. preparing a guide for the class trip to the zoo with interesting information about all the animals (he could be supported in this task by an adult, e.g. the day-room teacher).</a:t>
            </a:r>
          </a:p>
          <a:p>
            <a:r>
              <a:rPr lang="en-US" i="1" u="sng" dirty="0" smtClean="0"/>
              <a:t>Implementation of a project for the whole class </a:t>
            </a:r>
            <a:r>
              <a:rPr lang="en-US" dirty="0" smtClean="0"/>
              <a:t>and providing an opportunity for cooperation and team integration.</a:t>
            </a:r>
          </a:p>
          <a:p>
            <a:r>
              <a:rPr lang="en-US" dirty="0" smtClean="0"/>
              <a:t>Introducing the </a:t>
            </a:r>
            <a:r>
              <a:rPr lang="en-US" i="1" u="sng" dirty="0" smtClean="0"/>
              <a:t>principle that each child is responsible for his/her behaviour </a:t>
            </a:r>
            <a:r>
              <a:rPr lang="en-US" dirty="0" smtClean="0"/>
              <a:t>to prevent the blame being put on </a:t>
            </a:r>
            <a:r>
              <a:rPr lang="en-US" dirty="0" err="1" smtClean="0"/>
              <a:t>Radek</a:t>
            </a:r>
            <a:r>
              <a:rPr lang="en-US" dirty="0" smtClean="0"/>
              <a:t>.</a:t>
            </a:r>
          </a:p>
          <a:p>
            <a:r>
              <a:rPr lang="en-US" dirty="0" smtClean="0"/>
              <a:t>To develop with the class </a:t>
            </a:r>
            <a:r>
              <a:rPr lang="en-US" i="1" u="sng" dirty="0" smtClean="0"/>
              <a:t>good ways to react to </a:t>
            </a:r>
            <a:r>
              <a:rPr lang="en-US" i="1" u="sng" dirty="0" err="1" smtClean="0"/>
              <a:t>Radek's</a:t>
            </a:r>
            <a:r>
              <a:rPr lang="en-US" i="1" u="sng" dirty="0" smtClean="0"/>
              <a:t> difficult behaviour</a:t>
            </a:r>
            <a:r>
              <a:rPr lang="en-US" dirty="0" smtClean="0"/>
              <a:t>.</a:t>
            </a:r>
          </a:p>
          <a:p>
            <a:r>
              <a:rPr lang="en-US" i="1" u="sng" dirty="0" smtClean="0"/>
              <a:t>Implementing the role of a student </a:t>
            </a:r>
            <a:r>
              <a:rPr lang="en-US" dirty="0" smtClean="0"/>
              <a:t>- </a:t>
            </a:r>
            <a:r>
              <a:rPr lang="en-US" dirty="0" err="1" smtClean="0"/>
              <a:t>Radek</a:t>
            </a:r>
            <a:r>
              <a:rPr lang="en-US" dirty="0" smtClean="0"/>
              <a:t> gradually learns the necessary </a:t>
            </a:r>
            <a:r>
              <a:rPr lang="en-US" dirty="0" err="1" smtClean="0"/>
              <a:t>behaviours</a:t>
            </a:r>
            <a:r>
              <a:rPr lang="en-US" dirty="0" smtClean="0"/>
              <a:t>,</a:t>
            </a:r>
            <a:r>
              <a:rPr lang="pl-PL" dirty="0" smtClean="0"/>
              <a:t> t</a:t>
            </a:r>
            <a:r>
              <a:rPr lang="en-US" dirty="0" err="1" smtClean="0"/>
              <a:t>hese</a:t>
            </a:r>
            <a:r>
              <a:rPr lang="en-US" dirty="0" smtClean="0"/>
              <a:t> are reinforced through the awarding of points (this system can be implemented in the whole class)</a:t>
            </a:r>
          </a:p>
          <a:p>
            <a:pPr marL="0" indent="0">
              <a:buNone/>
            </a:pPr>
            <a:r>
              <a:rPr lang="en-US" dirty="0" smtClean="0"/>
              <a:t>- sitting on the</a:t>
            </a:r>
            <a:r>
              <a:rPr lang="pl-PL" dirty="0" smtClean="0"/>
              <a:t> </a:t>
            </a:r>
            <a:r>
              <a:rPr lang="pl-PL" dirty="0" err="1" smtClean="0"/>
              <a:t>chair</a:t>
            </a:r>
            <a:r>
              <a:rPr lang="en-US" dirty="0" smtClean="0"/>
              <a:t>,</a:t>
            </a:r>
          </a:p>
          <a:p>
            <a:pPr marL="0" indent="0">
              <a:buNone/>
            </a:pPr>
            <a:r>
              <a:rPr lang="en-US" dirty="0" smtClean="0"/>
              <a:t>- taking out his book and notebook on the teacher's command,</a:t>
            </a:r>
          </a:p>
          <a:p>
            <a:pPr marL="0" indent="0">
              <a:buNone/>
            </a:pPr>
            <a:r>
              <a:rPr lang="en-US" dirty="0" smtClean="0"/>
              <a:t>- writing in the notebook,</a:t>
            </a:r>
          </a:p>
          <a:p>
            <a:pPr marL="0" indent="0">
              <a:buNone/>
            </a:pPr>
            <a:r>
              <a:rPr lang="en-US" dirty="0" smtClean="0"/>
              <a:t>- keeping quiet while working,</a:t>
            </a:r>
          </a:p>
          <a:p>
            <a:pPr marL="0" indent="0">
              <a:buNone/>
            </a:pPr>
            <a:r>
              <a:rPr lang="en-US" dirty="0" smtClean="0"/>
              <a:t>- </a:t>
            </a:r>
            <a:r>
              <a:rPr lang="pl-PL" dirty="0" smtClean="0"/>
              <a:t>a</a:t>
            </a:r>
            <a:r>
              <a:rPr lang="en-US" dirty="0" err="1" smtClean="0"/>
              <a:t>sking</a:t>
            </a:r>
            <a:r>
              <a:rPr lang="en-US" dirty="0" smtClean="0"/>
              <a:t> for answers by raising hands,</a:t>
            </a:r>
          </a:p>
          <a:p>
            <a:r>
              <a:rPr lang="en-US" dirty="0" smtClean="0"/>
              <a:t>Reinforcement: praise from the teacher, a treat at home agreed upon with mum, a reward - new school supplies, etc.</a:t>
            </a:r>
          </a:p>
          <a:p>
            <a:r>
              <a:rPr lang="en-US" i="1" u="sng" dirty="0" smtClean="0"/>
              <a:t>Preparation of class trips </a:t>
            </a:r>
            <a:r>
              <a:rPr lang="en-US" dirty="0" smtClean="0"/>
              <a:t>(for </a:t>
            </a:r>
            <a:r>
              <a:rPr lang="en-US" dirty="0" err="1" smtClean="0"/>
              <a:t>Radek</a:t>
            </a:r>
            <a:r>
              <a:rPr lang="en-US" dirty="0" smtClean="0"/>
              <a:t>, it is an opportunity to function better on an outing when there are clear rules and consequences for breaking them). </a:t>
            </a:r>
          </a:p>
          <a:p>
            <a:pPr marL="0" indent="0">
              <a:buNone/>
            </a:pPr>
            <a:r>
              <a:rPr lang="en-US" dirty="0" smtClean="0">
                <a:effectLst>
                  <a:outerShdw blurRad="38100" dist="38100" dir="2700000" algn="tl">
                    <a:srgbClr val="000000">
                      <a:alpha val="43137"/>
                    </a:srgbClr>
                  </a:outerShdw>
                </a:effectLst>
              </a:rPr>
              <a:t>Pupils</a:t>
            </a:r>
            <a:r>
              <a:rPr lang="en-US" dirty="0" smtClean="0"/>
              <a:t>: </a:t>
            </a:r>
          </a:p>
          <a:p>
            <a:r>
              <a:rPr lang="en-US" dirty="0" smtClean="0"/>
              <a:t>know where they are going, look forward to it as an important event,</a:t>
            </a:r>
          </a:p>
          <a:p>
            <a:r>
              <a:rPr lang="pl-PL" dirty="0" smtClean="0"/>
              <a:t>r</a:t>
            </a:r>
            <a:r>
              <a:rPr lang="en-US" dirty="0" err="1" smtClean="0"/>
              <a:t>ules</a:t>
            </a:r>
            <a:r>
              <a:rPr lang="en-US" dirty="0" smtClean="0"/>
              <a:t> of behaviour are established, e.g. on the street, in the cinema </a:t>
            </a:r>
            <a:r>
              <a:rPr lang="en-US" dirty="0" err="1" smtClean="0"/>
              <a:t>etc</a:t>
            </a:r>
            <a:r>
              <a:rPr lang="en-US" dirty="0" smtClean="0"/>
              <a:t>,</a:t>
            </a:r>
          </a:p>
          <a:p>
            <a:r>
              <a:rPr lang="pl-PL" dirty="0" smtClean="0"/>
              <a:t>t</a:t>
            </a:r>
            <a:r>
              <a:rPr lang="en-US" dirty="0" smtClean="0"/>
              <a:t>hen the outing is </a:t>
            </a:r>
            <a:r>
              <a:rPr lang="en-US" dirty="0" err="1" smtClean="0"/>
              <a:t>summarised</a:t>
            </a:r>
            <a:r>
              <a:rPr lang="en-US" dirty="0" smtClean="0"/>
              <a:t> - what was good, what was bad, what was liked etc.</a:t>
            </a:r>
          </a:p>
          <a:p>
            <a:r>
              <a:rPr lang="pl-PL" dirty="0" smtClean="0"/>
              <a:t>a</a:t>
            </a:r>
            <a:r>
              <a:rPr lang="en-US" dirty="0" smtClean="0"/>
              <a:t> child who blatantly breaks the rules does not take part in the next outing, but then is given the chance again.</a:t>
            </a:r>
            <a:endParaRPr lang="en-AU" dirty="0"/>
          </a:p>
        </p:txBody>
      </p:sp>
    </p:spTree>
    <p:extLst>
      <p:ext uri="{BB962C8B-B14F-4D97-AF65-F5344CB8AC3E}">
        <p14:creationId xmlns:p14="http://schemas.microsoft.com/office/powerpoint/2010/main" val="312625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258989"/>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definition of behavioural difficulties</a:t>
            </a:r>
            <a:endParaRPr lang="en-AU" dirty="0">
              <a:solidFill>
                <a:srgbClr val="0070C0"/>
              </a:solidFill>
              <a:effectLst>
                <a:outerShdw blurRad="38100" dist="38100" dir="2700000" algn="tl">
                  <a:srgbClr val="000000">
                    <a:alpha val="43137"/>
                  </a:srgbClr>
                </a:outerShdw>
              </a:effectLst>
            </a:endParaRPr>
          </a:p>
        </p:txBody>
      </p:sp>
      <p:sp>
        <p:nvSpPr>
          <p:cNvPr id="5" name="Symbol zastępczy tekstu 4"/>
          <p:cNvSpPr>
            <a:spLocks noGrp="1"/>
          </p:cNvSpPr>
          <p:nvPr>
            <p:ph type="body" idx="1"/>
          </p:nvPr>
        </p:nvSpPr>
        <p:spPr>
          <a:xfrm>
            <a:off x="522514" y="1248229"/>
            <a:ext cx="5475061" cy="1480457"/>
          </a:xfrm>
        </p:spPr>
        <p:txBody>
          <a:bodyPr>
            <a:normAutofit fontScale="85000" lnSpcReduction="10000"/>
          </a:bodyPr>
          <a:lstStyle/>
          <a:p>
            <a:r>
              <a:rPr lang="en-US" b="0" dirty="0" smtClean="0"/>
              <a:t>"pupil with </a:t>
            </a:r>
            <a:r>
              <a:rPr lang="en-US" b="0" dirty="0" err="1" smtClean="0"/>
              <a:t>behavioural</a:t>
            </a:r>
            <a:r>
              <a:rPr lang="en-US" b="0" dirty="0" smtClean="0"/>
              <a:t> and emotional difficulties", </a:t>
            </a:r>
            <a:endParaRPr lang="pl-PL" b="0" dirty="0" smtClean="0"/>
          </a:p>
          <a:p>
            <a:r>
              <a:rPr lang="en-US" b="0" dirty="0" smtClean="0"/>
              <a:t>"pupil with </a:t>
            </a:r>
            <a:r>
              <a:rPr lang="en-US" b="0" dirty="0" err="1" smtClean="0"/>
              <a:t>behavioural</a:t>
            </a:r>
            <a:r>
              <a:rPr lang="en-US" b="0" dirty="0" smtClean="0"/>
              <a:t> and emotional disorders", </a:t>
            </a:r>
            <a:endParaRPr lang="pl-PL" b="0" dirty="0" smtClean="0"/>
          </a:p>
          <a:p>
            <a:r>
              <a:rPr lang="en-US" b="0" dirty="0" smtClean="0"/>
              <a:t>"pupil who violates discipline"</a:t>
            </a:r>
            <a:endParaRPr lang="en-AU" b="0" dirty="0"/>
          </a:p>
        </p:txBody>
      </p:sp>
      <p:sp>
        <p:nvSpPr>
          <p:cNvPr id="6" name="Symbol zastępczy zawartości 5"/>
          <p:cNvSpPr>
            <a:spLocks noGrp="1"/>
          </p:cNvSpPr>
          <p:nvPr>
            <p:ph sz="half" idx="2"/>
          </p:nvPr>
        </p:nvSpPr>
        <p:spPr>
          <a:xfrm>
            <a:off x="522514" y="3526971"/>
            <a:ext cx="5475061" cy="2662691"/>
          </a:xfrm>
        </p:spPr>
        <p:txBody>
          <a:bodyPr/>
          <a:lstStyle/>
          <a:p>
            <a:pPr marL="0" indent="0">
              <a:buNone/>
            </a:pPr>
            <a:r>
              <a:rPr lang="en-US" i="1" dirty="0" smtClean="0">
                <a:solidFill>
                  <a:srgbClr val="0070C0"/>
                </a:solidFill>
              </a:rPr>
              <a:t>pupils with emotional and </a:t>
            </a:r>
            <a:r>
              <a:rPr lang="en-US" i="1" dirty="0" err="1" smtClean="0">
                <a:solidFill>
                  <a:srgbClr val="0070C0"/>
                </a:solidFill>
              </a:rPr>
              <a:t>behavioural</a:t>
            </a:r>
            <a:r>
              <a:rPr lang="en-US" i="1" dirty="0" smtClean="0">
                <a:solidFill>
                  <a:srgbClr val="0070C0"/>
                </a:solidFill>
              </a:rPr>
              <a:t> challenges </a:t>
            </a:r>
            <a:endParaRPr lang="pl-PL" i="1" dirty="0" smtClean="0">
              <a:solidFill>
                <a:srgbClr val="0070C0"/>
              </a:solidFill>
            </a:endParaRPr>
          </a:p>
          <a:p>
            <a:pPr marL="0" indent="0">
              <a:buNone/>
            </a:pPr>
            <a:r>
              <a:rPr lang="en-US" dirty="0" smtClean="0"/>
              <a:t>special needs in areas such as classroom behaviour, social skills, learning at school</a:t>
            </a:r>
            <a:endParaRPr lang="en-AU" dirty="0"/>
          </a:p>
        </p:txBody>
      </p:sp>
      <p:sp>
        <p:nvSpPr>
          <p:cNvPr id="7" name="Symbol zastępczy tekstu 6"/>
          <p:cNvSpPr>
            <a:spLocks noGrp="1"/>
          </p:cNvSpPr>
          <p:nvPr>
            <p:ph type="body" sz="quarter" idx="3"/>
          </p:nvPr>
        </p:nvSpPr>
        <p:spPr>
          <a:xfrm>
            <a:off x="6172200" y="1248229"/>
            <a:ext cx="5569856" cy="2032000"/>
          </a:xfrm>
        </p:spPr>
        <p:txBody>
          <a:bodyPr/>
          <a:lstStyle/>
          <a:p>
            <a:r>
              <a:rPr lang="en-US" dirty="0" smtClean="0"/>
              <a:t>“</a:t>
            </a:r>
            <a:r>
              <a:rPr lang="en-US" dirty="0" smtClean="0">
                <a:solidFill>
                  <a:srgbClr val="0070C0"/>
                </a:solidFill>
              </a:rPr>
              <a:t>any repeated pattern of behavior (…) that interferes with or is at risk of interfering with optimal learning or engagement in pro-social interactions with peers and adults</a:t>
            </a:r>
            <a:r>
              <a:rPr lang="en-US" dirty="0" smtClean="0"/>
              <a:t>” (Smith 2003)</a:t>
            </a:r>
            <a:endParaRPr lang="en-AU" dirty="0"/>
          </a:p>
        </p:txBody>
      </p:sp>
      <p:sp>
        <p:nvSpPr>
          <p:cNvPr id="8" name="Symbol zastępczy zawartości 7"/>
          <p:cNvSpPr>
            <a:spLocks noGrp="1"/>
          </p:cNvSpPr>
          <p:nvPr>
            <p:ph sz="quarter" idx="4"/>
          </p:nvPr>
        </p:nvSpPr>
        <p:spPr>
          <a:xfrm>
            <a:off x="6172199" y="3846285"/>
            <a:ext cx="5569857" cy="2343377"/>
          </a:xfrm>
        </p:spPr>
        <p:txBody>
          <a:bodyPr>
            <a:normAutofit/>
          </a:bodyPr>
          <a:lstStyle/>
          <a:p>
            <a:pPr marL="0" indent="0">
              <a:buNone/>
            </a:pPr>
            <a:r>
              <a:rPr lang="en-US" dirty="0" smtClean="0"/>
              <a:t>child in a class who is unsuccessful in learning or</a:t>
            </a:r>
            <a:endParaRPr lang="pl-PL" dirty="0" smtClean="0"/>
          </a:p>
          <a:p>
            <a:pPr marL="0" indent="0">
              <a:buNone/>
            </a:pPr>
            <a:r>
              <a:rPr lang="en-US" dirty="0" smtClean="0"/>
              <a:t> who is unable to acquire the necessary learning and peer relations skills without help</a:t>
            </a:r>
            <a:endParaRPr lang="en-AU" dirty="0"/>
          </a:p>
        </p:txBody>
      </p:sp>
    </p:spTree>
    <p:extLst>
      <p:ext uri="{BB962C8B-B14F-4D97-AF65-F5344CB8AC3E}">
        <p14:creationId xmlns:p14="http://schemas.microsoft.com/office/powerpoint/2010/main" val="262517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8000" y="508000"/>
            <a:ext cx="10845800" cy="6154057"/>
          </a:xfrm>
        </p:spPr>
        <p:txBody>
          <a:bodyPr>
            <a:normAutofit fontScale="85000" lnSpcReduction="20000"/>
          </a:bodyPr>
          <a:lstStyle/>
          <a:p>
            <a:pPr marL="0" indent="0">
              <a:buNone/>
            </a:pPr>
            <a:r>
              <a:rPr lang="en-US" dirty="0" smtClean="0">
                <a:effectLst>
                  <a:outerShdw blurRad="38100" dist="38100" dir="2700000" algn="tl">
                    <a:srgbClr val="000000">
                      <a:alpha val="43137"/>
                    </a:srgbClr>
                  </a:outerShdw>
                </a:effectLst>
              </a:rPr>
              <a:t>All teachers</a:t>
            </a:r>
            <a:r>
              <a:rPr lang="en-US" dirty="0" smtClean="0"/>
              <a:t>: </a:t>
            </a:r>
          </a:p>
          <a:p>
            <a:r>
              <a:rPr lang="en-US" dirty="0" smtClean="0"/>
              <a:t>Show </a:t>
            </a:r>
            <a:r>
              <a:rPr lang="en-US" dirty="0" err="1" smtClean="0"/>
              <a:t>Radek</a:t>
            </a:r>
            <a:r>
              <a:rPr lang="en-US" dirty="0" smtClean="0"/>
              <a:t> </a:t>
            </a:r>
            <a:r>
              <a:rPr lang="en-US" i="1" u="sng" dirty="0" smtClean="0"/>
              <a:t>kind interest </a:t>
            </a:r>
            <a:r>
              <a:rPr lang="en-US" dirty="0" smtClean="0"/>
              <a:t>"</a:t>
            </a:r>
            <a:r>
              <a:rPr lang="en-US" i="1" dirty="0" smtClean="0"/>
              <a:t>I'm happy to see you... I care about you, you are important to me, I like you, I worry about you..</a:t>
            </a:r>
            <a:r>
              <a:rPr lang="en-US" dirty="0" smtClean="0"/>
              <a:t>.</a:t>
            </a:r>
          </a:p>
          <a:p>
            <a:r>
              <a:rPr lang="en-US" dirty="0" smtClean="0"/>
              <a:t>They try to </a:t>
            </a:r>
            <a:r>
              <a:rPr lang="en-US" i="1" u="sng" dirty="0" smtClean="0"/>
              <a:t>establish individual contact </a:t>
            </a:r>
            <a:r>
              <a:rPr lang="en-US" dirty="0" smtClean="0"/>
              <a:t>with him, agree with him on certain rules of behaviour in class.</a:t>
            </a:r>
          </a:p>
          <a:p>
            <a:r>
              <a:rPr lang="en-US" dirty="0" smtClean="0"/>
              <a:t>They encourage in moments of difficulty: "</a:t>
            </a:r>
            <a:r>
              <a:rPr lang="en-US" i="1" dirty="0" err="1" smtClean="0"/>
              <a:t>Radek</a:t>
            </a:r>
            <a:r>
              <a:rPr lang="en-US" i="1" dirty="0" smtClean="0"/>
              <a:t>, you can... you can do it... I know you can do it on your own..</a:t>
            </a:r>
            <a:r>
              <a:rPr lang="en-US" dirty="0" smtClean="0"/>
              <a:t>."</a:t>
            </a:r>
          </a:p>
          <a:p>
            <a:r>
              <a:rPr lang="en-US" i="1" u="sng" dirty="0" smtClean="0"/>
              <a:t>Reinforce </a:t>
            </a:r>
            <a:r>
              <a:rPr lang="en-US" dirty="0" err="1" smtClean="0"/>
              <a:t>Radek's</a:t>
            </a:r>
            <a:r>
              <a:rPr lang="en-US" i="1" u="sng" dirty="0" smtClean="0"/>
              <a:t> expressions of cooperation </a:t>
            </a:r>
            <a:r>
              <a:rPr lang="en-US" dirty="0" smtClean="0"/>
              <a:t>in the form of descriptive praise:</a:t>
            </a:r>
            <a:r>
              <a:rPr lang="pl-PL" dirty="0" smtClean="0"/>
              <a:t> </a:t>
            </a:r>
            <a:r>
              <a:rPr lang="en-US" dirty="0" smtClean="0"/>
              <a:t>"</a:t>
            </a:r>
            <a:r>
              <a:rPr lang="en-US" i="1" dirty="0" smtClean="0"/>
              <a:t>Today you took on the task yourself and completed it to the end, ...you volunteered to answer and calmly waited until I asked you</a:t>
            </a:r>
            <a:r>
              <a:rPr lang="en-US" dirty="0" smtClean="0"/>
              <a:t>".</a:t>
            </a:r>
          </a:p>
          <a:p>
            <a:r>
              <a:rPr lang="en-US" dirty="0" smtClean="0"/>
              <a:t>They </a:t>
            </a:r>
            <a:r>
              <a:rPr lang="en-US" i="1" u="sng" dirty="0" smtClean="0"/>
              <a:t>give support when </a:t>
            </a:r>
            <a:r>
              <a:rPr lang="pl-PL" i="1" u="sng" dirty="0" smtClean="0"/>
              <a:t>he</a:t>
            </a:r>
            <a:r>
              <a:rPr lang="en-US" i="1" u="sng" dirty="0" smtClean="0"/>
              <a:t> fail</a:t>
            </a:r>
            <a:r>
              <a:rPr lang="en-US" dirty="0" smtClean="0"/>
              <a:t>: "</a:t>
            </a:r>
            <a:r>
              <a:rPr lang="en-US" i="1" dirty="0" smtClean="0"/>
              <a:t>It was difficult, but I saw</a:t>
            </a:r>
            <a:r>
              <a:rPr lang="pl-PL" i="1" dirty="0" smtClean="0"/>
              <a:t> </a:t>
            </a:r>
            <a:r>
              <a:rPr lang="en-US" i="1" dirty="0" smtClean="0"/>
              <a:t>It was difficult, but I saw that you tried - and that's what counts</a:t>
            </a:r>
            <a:r>
              <a:rPr lang="en-US" dirty="0" smtClean="0"/>
              <a:t>".</a:t>
            </a:r>
          </a:p>
          <a:p>
            <a:r>
              <a:rPr lang="en-US" dirty="0" smtClean="0"/>
              <a:t>When he misbehaves </a:t>
            </a:r>
            <a:r>
              <a:rPr lang="en-US" i="1" u="sng" dirty="0" smtClean="0"/>
              <a:t>they remind the rules</a:t>
            </a:r>
            <a:r>
              <a:rPr lang="en-US" dirty="0" smtClean="0"/>
              <a:t>: "</a:t>
            </a:r>
            <a:r>
              <a:rPr lang="en-US" i="1" dirty="0" err="1" smtClean="0"/>
              <a:t>Radek</a:t>
            </a:r>
            <a:r>
              <a:rPr lang="en-US" i="1" dirty="0" smtClean="0"/>
              <a:t>, we don't run around here", "We call each other by</a:t>
            </a:r>
            <a:r>
              <a:rPr lang="pl-PL" i="1" dirty="0" smtClean="0"/>
              <a:t> w</a:t>
            </a:r>
            <a:r>
              <a:rPr lang="en-US" i="1" dirty="0" smtClean="0"/>
              <a:t>e call each other by our first name</a:t>
            </a:r>
            <a:r>
              <a:rPr lang="en-US" dirty="0" smtClean="0"/>
              <a:t>".</a:t>
            </a:r>
          </a:p>
          <a:p>
            <a:r>
              <a:rPr lang="en-US" i="1" u="sng" dirty="0" smtClean="0"/>
              <a:t>They set boundaries, firmly and with care</a:t>
            </a:r>
            <a:r>
              <a:rPr lang="en-US" dirty="0" smtClean="0"/>
              <a:t>: "</a:t>
            </a:r>
            <a:r>
              <a:rPr lang="en-US" i="1" dirty="0" smtClean="0"/>
              <a:t>I don't want you to call the kids names. I want you to have friends here, not enemies</a:t>
            </a:r>
            <a:r>
              <a:rPr lang="en-US" dirty="0" smtClean="0"/>
              <a:t>."</a:t>
            </a:r>
          </a:p>
          <a:p>
            <a:r>
              <a:rPr lang="en-US" dirty="0" smtClean="0"/>
              <a:t>When </a:t>
            </a:r>
            <a:r>
              <a:rPr lang="en-US" dirty="0" err="1" smtClean="0"/>
              <a:t>Radek</a:t>
            </a:r>
            <a:r>
              <a:rPr lang="en-US" dirty="0" smtClean="0"/>
              <a:t> is agitated and begins to misbehave, they </a:t>
            </a:r>
            <a:r>
              <a:rPr lang="en-US" i="1" u="sng" dirty="0" smtClean="0"/>
              <a:t>allow quiet in the classroom</a:t>
            </a:r>
            <a:r>
              <a:rPr lang="en-US" dirty="0" smtClean="0"/>
              <a:t>, as a last resort, </a:t>
            </a:r>
            <a:r>
              <a:rPr lang="en-US" dirty="0" err="1" smtClean="0"/>
              <a:t>Radek</a:t>
            </a:r>
            <a:r>
              <a:rPr lang="en-US" dirty="0" smtClean="0"/>
              <a:t> goes to the teacher's office, where he does the tasks on his own,</a:t>
            </a:r>
            <a:r>
              <a:rPr lang="pl-PL" dirty="0" smtClean="0"/>
              <a:t> </a:t>
            </a:r>
            <a:r>
              <a:rPr lang="en-US" dirty="0" smtClean="0"/>
              <a:t>that were in the lesson</a:t>
            </a:r>
            <a:endParaRPr lang="en-AU" dirty="0"/>
          </a:p>
        </p:txBody>
      </p:sp>
    </p:spTree>
    <p:extLst>
      <p:ext uri="{BB962C8B-B14F-4D97-AF65-F5344CB8AC3E}">
        <p14:creationId xmlns:p14="http://schemas.microsoft.com/office/powerpoint/2010/main" val="32869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016000"/>
            <a:ext cx="10515600" cy="478970"/>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Benefits of the method</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35428" y="2254705"/>
            <a:ext cx="10479315" cy="4465409"/>
          </a:xfrm>
        </p:spPr>
        <p:txBody>
          <a:bodyPr>
            <a:normAutofit fontScale="92500" lnSpcReduction="20000"/>
          </a:bodyPr>
          <a:lstStyle/>
          <a:p>
            <a:r>
              <a:rPr lang="en-US" dirty="0" smtClean="0"/>
              <a:t>The collection of all relevant information shows a complete picture of the child's or class's functioning and gives the basis for a good diagnosis of the problem.</a:t>
            </a:r>
          </a:p>
          <a:p>
            <a:r>
              <a:rPr lang="en-US" dirty="0" smtClean="0"/>
              <a:t>The involvement of many teachers who teach the child gives the opportunity for well targeted and intensive actions.</a:t>
            </a:r>
          </a:p>
          <a:p>
            <a:r>
              <a:rPr lang="en-US" dirty="0" smtClean="0"/>
              <a:t>Breaking the stereotypes of thinking about the child, opens the teachers to his/her needs and difficulties.</a:t>
            </a:r>
          </a:p>
          <a:p>
            <a:r>
              <a:rPr lang="en-US" dirty="0" smtClean="0"/>
              <a:t>Structuring the work of the team, good use of time makes it possible to experience the satisfaction from effective cooperation, exchange of experience, increased hope for overcoming educational difficulties.</a:t>
            </a:r>
          </a:p>
          <a:p>
            <a:r>
              <a:rPr lang="en-US" dirty="0" smtClean="0"/>
              <a:t>Greater awareness of problems increases the chances that teachers will notice them more quickly and react to them, which prevents them from increasing.</a:t>
            </a:r>
          </a:p>
          <a:p>
            <a:endParaRPr lang="en-AU" dirty="0"/>
          </a:p>
        </p:txBody>
      </p:sp>
      <p:pic>
        <p:nvPicPr>
          <p:cNvPr id="4" name="Obraz 3"/>
          <p:cNvPicPr>
            <a:picLocks noChangeAspect="1"/>
          </p:cNvPicPr>
          <p:nvPr/>
        </p:nvPicPr>
        <p:blipFill>
          <a:blip r:embed="rId2"/>
          <a:stretch>
            <a:fillRect/>
          </a:stretch>
        </p:blipFill>
        <p:spPr>
          <a:xfrm>
            <a:off x="8747125" y="552678"/>
            <a:ext cx="3028950" cy="1514475"/>
          </a:xfrm>
          <a:prstGeom prst="rect">
            <a:avLst/>
          </a:prstGeom>
        </p:spPr>
      </p:pic>
    </p:spTree>
    <p:extLst>
      <p:ext uri="{BB962C8B-B14F-4D97-AF65-F5344CB8AC3E}">
        <p14:creationId xmlns:p14="http://schemas.microsoft.com/office/powerpoint/2010/main" val="812143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885370"/>
            <a:ext cx="10515600" cy="87087"/>
          </a:xfrm>
        </p:spPr>
        <p:txBody>
          <a:bodyPr>
            <a:normAutofit fontScale="90000"/>
          </a:bodyPr>
          <a:lstStyle/>
          <a:p>
            <a:r>
              <a:rPr lang="en-US" dirty="0" smtClean="0">
                <a:solidFill>
                  <a:srgbClr val="0070C0"/>
                </a:solidFill>
                <a:effectLst>
                  <a:outerShdw blurRad="38100" dist="38100" dir="2700000" algn="tl">
                    <a:srgbClr val="000000">
                      <a:alpha val="43137"/>
                    </a:srgbClr>
                  </a:outerShdw>
                </a:effectLst>
              </a:rPr>
              <a:t>CONDITIONS FOR THE METHOD TO BE EFFECTIVE</a:t>
            </a:r>
            <a:r>
              <a:rPr lang="en-US" dirty="0" smtClean="0"/>
              <a:t/>
            </a:r>
            <a:br>
              <a:rPr lang="en-US" dirty="0" smtClean="0"/>
            </a:br>
            <a:endParaRPr lang="en-AU" dirty="0"/>
          </a:p>
        </p:txBody>
      </p:sp>
      <p:sp>
        <p:nvSpPr>
          <p:cNvPr id="3" name="Symbol zastępczy zawartości 2"/>
          <p:cNvSpPr>
            <a:spLocks noGrp="1"/>
          </p:cNvSpPr>
          <p:nvPr>
            <p:ph idx="1"/>
          </p:nvPr>
        </p:nvSpPr>
        <p:spPr>
          <a:xfrm>
            <a:off x="838200" y="2409371"/>
            <a:ext cx="10265229" cy="3767592"/>
          </a:xfrm>
        </p:spPr>
        <p:txBody>
          <a:bodyPr>
            <a:normAutofit fontScale="85000" lnSpcReduction="20000"/>
          </a:bodyPr>
          <a:lstStyle/>
          <a:p>
            <a:pPr marL="0" indent="0">
              <a:buNone/>
            </a:pPr>
            <a:r>
              <a:rPr lang="en-US" dirty="0" smtClean="0"/>
              <a:t>1. the support of the school principal who:</a:t>
            </a:r>
          </a:p>
          <a:p>
            <a:pPr marL="0" indent="0">
              <a:buNone/>
            </a:pPr>
            <a:r>
              <a:rPr lang="en-US" dirty="0" smtClean="0"/>
              <a:t>a.</a:t>
            </a:r>
            <a:r>
              <a:rPr lang="pl-PL" dirty="0" smtClean="0"/>
              <a:t> </a:t>
            </a:r>
            <a:r>
              <a:rPr lang="en-US" dirty="0" smtClean="0"/>
              <a:t>expresses strong expectations regarding the responsibility of teachers in solving problems of difficult behaviour of students, </a:t>
            </a:r>
          </a:p>
          <a:p>
            <a:pPr marL="0" indent="0">
              <a:buNone/>
            </a:pPr>
            <a:r>
              <a:rPr lang="en-US" dirty="0" smtClean="0"/>
              <a:t>b.</a:t>
            </a:r>
            <a:r>
              <a:rPr lang="pl-PL" dirty="0" smtClean="0"/>
              <a:t> </a:t>
            </a:r>
            <a:r>
              <a:rPr lang="en-US" dirty="0" smtClean="0"/>
              <a:t>clearly defines the role of the school pedagogue or psychologist as a consultant and leader of the educational team </a:t>
            </a:r>
          </a:p>
          <a:p>
            <a:pPr marL="0" indent="0">
              <a:buNone/>
            </a:pPr>
            <a:r>
              <a:rPr lang="en-US" dirty="0" smtClean="0"/>
              <a:t>2. readiness of teachers to engage in educational work with students and to cooperate in building and implementing strategies of work</a:t>
            </a:r>
            <a:r>
              <a:rPr lang="pl-PL" dirty="0" smtClean="0"/>
              <a:t> </a:t>
            </a:r>
            <a:r>
              <a:rPr lang="en-US" dirty="0" smtClean="0"/>
              <a:t>with pupils who cause difficulties.</a:t>
            </a:r>
          </a:p>
          <a:p>
            <a:pPr marL="0" indent="0">
              <a:buNone/>
            </a:pPr>
            <a:r>
              <a:rPr lang="en-US" dirty="0" smtClean="0"/>
              <a:t>3. consistency in action - realizing one strategy is not enough. Those who decide to go down this road must persevere, overcome resistance in themselves and others, be brave and courageous. in themselves and in others, to change their style of action courageously. </a:t>
            </a:r>
            <a:endParaRPr lang="en-AU" dirty="0"/>
          </a:p>
        </p:txBody>
      </p:sp>
      <p:pic>
        <p:nvPicPr>
          <p:cNvPr id="4" name="Obraz 3"/>
          <p:cNvPicPr>
            <a:picLocks noChangeAspect="1"/>
          </p:cNvPicPr>
          <p:nvPr/>
        </p:nvPicPr>
        <p:blipFill>
          <a:blip r:embed="rId2"/>
          <a:stretch>
            <a:fillRect/>
          </a:stretch>
        </p:blipFill>
        <p:spPr>
          <a:xfrm>
            <a:off x="8510587" y="928913"/>
            <a:ext cx="2486025" cy="1838325"/>
          </a:xfrm>
          <a:prstGeom prst="rect">
            <a:avLst/>
          </a:prstGeom>
        </p:spPr>
      </p:pic>
    </p:spTree>
    <p:extLst>
      <p:ext uri="{BB962C8B-B14F-4D97-AF65-F5344CB8AC3E}">
        <p14:creationId xmlns:p14="http://schemas.microsoft.com/office/powerpoint/2010/main" val="2797282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38200" y="365126"/>
            <a:ext cx="10515600" cy="476704"/>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References</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64457" y="1219200"/>
            <a:ext cx="10889343" cy="5500914"/>
          </a:xfrm>
        </p:spPr>
        <p:txBody>
          <a:bodyPr>
            <a:normAutofit fontScale="77500" lnSpcReduction="20000"/>
          </a:bodyPr>
          <a:lstStyle/>
          <a:p>
            <a:pPr marL="0" indent="0">
              <a:buNone/>
            </a:pPr>
            <a:r>
              <a:rPr lang="pl-PL" dirty="0" smtClean="0"/>
              <a:t>Karasowska A., (2009), Profilaktyka na co dzień. Metoda budowania strategii w pracy z dzieckiem i klasą, Warszawa: PARPAMEDIA.</a:t>
            </a:r>
          </a:p>
          <a:p>
            <a:pPr marL="0" indent="0">
              <a:buNone/>
            </a:pPr>
            <a:r>
              <a:rPr lang="pl-PL" dirty="0" smtClean="0"/>
              <a:t>Karasowska A., (2006), Profilaktyka na co dzień. Jak wychowywać i uczyć dzieci z zaburzeniami zachowania., Warszawa: Wyd. Edukacyjne PARPA.</a:t>
            </a:r>
          </a:p>
          <a:p>
            <a:pPr marL="0" indent="0">
              <a:buNone/>
            </a:pPr>
            <a:r>
              <a:rPr lang="pl-PL" dirty="0" smtClean="0"/>
              <a:t>Sawicka K., (1999), Socjoterapia, Warszawa: Centrum Metodyczne Pomocy Psychologiczno-Pedagogicznej MEN,.</a:t>
            </a:r>
          </a:p>
          <a:p>
            <a:pPr marL="0" indent="0">
              <a:buNone/>
            </a:pPr>
            <a:r>
              <a:rPr lang="en-AU" dirty="0" smtClean="0"/>
              <a:t>Skura </a:t>
            </a:r>
            <a:r>
              <a:rPr lang="pl-PL" dirty="0" smtClean="0"/>
              <a:t>M. </a:t>
            </a:r>
            <a:r>
              <a:rPr lang="en-AU" dirty="0" smtClean="0"/>
              <a:t>(2020), Positive behavioural support at schools via designing supportive learning environments, </a:t>
            </a:r>
            <a:r>
              <a:rPr lang="en-AU" dirty="0" err="1" smtClean="0"/>
              <a:t>Interdyscyplinarne</a:t>
            </a:r>
            <a:r>
              <a:rPr lang="en-AU" dirty="0" smtClean="0"/>
              <a:t> </a:t>
            </a:r>
            <a:r>
              <a:rPr lang="en-AU" dirty="0" err="1" smtClean="0"/>
              <a:t>Konteksty</a:t>
            </a:r>
            <a:r>
              <a:rPr lang="en-AU" dirty="0" smtClean="0"/>
              <a:t> </a:t>
            </a:r>
            <a:r>
              <a:rPr lang="en-AU" dirty="0" err="1" smtClean="0"/>
              <a:t>Pedagogiki</a:t>
            </a:r>
            <a:r>
              <a:rPr lang="en-AU" dirty="0" smtClean="0"/>
              <a:t> </a:t>
            </a:r>
            <a:r>
              <a:rPr lang="en-AU" dirty="0" err="1" smtClean="0"/>
              <a:t>Specjalnej</a:t>
            </a:r>
            <a:r>
              <a:rPr lang="en-AU" dirty="0" smtClean="0"/>
              <a:t>, 31: 241-266. DOI: https://doi.org/10.14746/ikps.2020.310.11</a:t>
            </a:r>
          </a:p>
          <a:p>
            <a:pPr marL="0" indent="0">
              <a:buNone/>
            </a:pPr>
            <a:r>
              <a:rPr lang="en-AU" dirty="0" smtClean="0"/>
              <a:t>Skura &amp; Wheeler </a:t>
            </a:r>
            <a:r>
              <a:rPr lang="pl-PL" dirty="0" smtClean="0"/>
              <a:t>J. J.</a:t>
            </a:r>
            <a:r>
              <a:rPr lang="en-AU" dirty="0" smtClean="0"/>
              <a:t>(2020); </a:t>
            </a:r>
            <a:r>
              <a:rPr lang="en-AU" dirty="0" err="1" smtClean="0"/>
              <a:t>Zastosowanie</a:t>
            </a:r>
            <a:r>
              <a:rPr lang="en-AU" dirty="0" smtClean="0"/>
              <a:t> </a:t>
            </a:r>
            <a:r>
              <a:rPr lang="en-AU" dirty="0" err="1" smtClean="0"/>
              <a:t>Modelu</a:t>
            </a:r>
            <a:r>
              <a:rPr lang="en-AU" dirty="0" smtClean="0"/>
              <a:t> </a:t>
            </a:r>
            <a:r>
              <a:rPr lang="en-AU" dirty="0" err="1" smtClean="0"/>
              <a:t>Pozytywnej</a:t>
            </a:r>
            <a:r>
              <a:rPr lang="en-AU" dirty="0" smtClean="0"/>
              <a:t> </a:t>
            </a:r>
            <a:r>
              <a:rPr lang="en-AU" dirty="0" err="1" smtClean="0"/>
              <a:t>Interwencji</a:t>
            </a:r>
            <a:r>
              <a:rPr lang="en-AU" dirty="0" smtClean="0"/>
              <a:t> </a:t>
            </a:r>
            <a:r>
              <a:rPr lang="en-AU" dirty="0" err="1" smtClean="0"/>
              <a:t>i</a:t>
            </a:r>
            <a:r>
              <a:rPr lang="en-AU" dirty="0" smtClean="0"/>
              <a:t> </a:t>
            </a:r>
            <a:r>
              <a:rPr lang="en-AU" dirty="0" err="1" smtClean="0"/>
              <a:t>Wspierania</a:t>
            </a:r>
            <a:r>
              <a:rPr lang="en-AU" dirty="0" smtClean="0"/>
              <a:t> Zachowań w </a:t>
            </a:r>
            <a:r>
              <a:rPr lang="en-AU" dirty="0" err="1" smtClean="0"/>
              <a:t>pracy</a:t>
            </a:r>
            <a:r>
              <a:rPr lang="en-AU" dirty="0" smtClean="0"/>
              <a:t> </a:t>
            </a:r>
            <a:r>
              <a:rPr lang="en-AU" dirty="0" err="1" smtClean="0"/>
              <a:t>edukacyjnej</a:t>
            </a:r>
            <a:r>
              <a:rPr lang="en-AU" dirty="0" smtClean="0"/>
              <a:t> </a:t>
            </a:r>
            <a:r>
              <a:rPr lang="en-AU" dirty="0" err="1" smtClean="0"/>
              <a:t>i</a:t>
            </a:r>
            <a:r>
              <a:rPr lang="en-AU" dirty="0" smtClean="0"/>
              <a:t> </a:t>
            </a:r>
            <a:r>
              <a:rPr lang="en-AU" dirty="0" err="1" smtClean="0"/>
              <a:t>wychowawczej</a:t>
            </a:r>
            <a:r>
              <a:rPr lang="en-AU" dirty="0" smtClean="0"/>
              <a:t> z </a:t>
            </a:r>
            <a:r>
              <a:rPr lang="en-AU" dirty="0" err="1" smtClean="0"/>
              <a:t>uczniami</a:t>
            </a:r>
            <a:r>
              <a:rPr lang="en-AU" dirty="0" smtClean="0"/>
              <a:t> </a:t>
            </a:r>
            <a:r>
              <a:rPr lang="en-AU" dirty="0" err="1" smtClean="0"/>
              <a:t>ze</a:t>
            </a:r>
            <a:r>
              <a:rPr lang="en-AU" dirty="0" smtClean="0"/>
              <a:t> </a:t>
            </a:r>
            <a:r>
              <a:rPr lang="en-AU" dirty="0" err="1" smtClean="0"/>
              <a:t>specjalnymi</a:t>
            </a:r>
            <a:r>
              <a:rPr lang="en-AU" dirty="0" smtClean="0"/>
              <a:t> </a:t>
            </a:r>
            <a:r>
              <a:rPr lang="en-AU" dirty="0" err="1" smtClean="0"/>
              <a:t>potrzebami</a:t>
            </a:r>
            <a:r>
              <a:rPr lang="en-AU" dirty="0" smtClean="0"/>
              <a:t> </a:t>
            </a:r>
            <a:r>
              <a:rPr lang="en-AU" dirty="0" err="1" smtClean="0"/>
              <a:t>edukacyjnymi</a:t>
            </a:r>
            <a:r>
              <a:rPr lang="en-AU" dirty="0" smtClean="0"/>
              <a:t>/ Application of the Model of Positive </a:t>
            </a:r>
            <a:r>
              <a:rPr lang="en-AU" dirty="0" err="1" smtClean="0"/>
              <a:t>Behavioral</a:t>
            </a:r>
            <a:r>
              <a:rPr lang="en-AU" dirty="0" smtClean="0"/>
              <a:t> Interventions and Supports in educational work with SEN students; </a:t>
            </a:r>
            <a:r>
              <a:rPr lang="en-AU" dirty="0" err="1" smtClean="0"/>
              <a:t>Niepełnosprawność</a:t>
            </a:r>
            <a:r>
              <a:rPr lang="en-AU" dirty="0" smtClean="0"/>
              <a:t>. </a:t>
            </a:r>
            <a:r>
              <a:rPr lang="en-AU" dirty="0" err="1" smtClean="0"/>
              <a:t>Dyskursy</a:t>
            </a:r>
            <a:r>
              <a:rPr lang="en-AU" dirty="0" smtClean="0"/>
              <a:t> </a:t>
            </a:r>
            <a:r>
              <a:rPr lang="en-AU" dirty="0" err="1" smtClean="0"/>
              <a:t>Pedagogiki</a:t>
            </a:r>
            <a:r>
              <a:rPr lang="en-AU" dirty="0" smtClean="0"/>
              <a:t> </a:t>
            </a:r>
            <a:r>
              <a:rPr lang="en-AU" dirty="0" err="1" smtClean="0"/>
              <a:t>Specjalnej</a:t>
            </a:r>
            <a:r>
              <a:rPr lang="en-AU" dirty="0" smtClean="0"/>
              <a:t>, 3 (39): 72-96;</a:t>
            </a:r>
            <a:endParaRPr lang="pl-PL" dirty="0" smtClean="0"/>
          </a:p>
          <a:p>
            <a:pPr marL="0" indent="0">
              <a:buNone/>
            </a:pPr>
            <a:r>
              <a:rPr lang="en-AU" dirty="0" err="1" smtClean="0"/>
              <a:t>Strzemieczny</a:t>
            </a:r>
            <a:r>
              <a:rPr lang="en-AU" dirty="0" smtClean="0"/>
              <a:t> J., (1993), </a:t>
            </a:r>
            <a:r>
              <a:rPr lang="en-AU" dirty="0" err="1" smtClean="0"/>
              <a:t>Zajęcia</a:t>
            </a:r>
            <a:r>
              <a:rPr lang="en-AU" dirty="0" smtClean="0"/>
              <a:t> </a:t>
            </a:r>
            <a:r>
              <a:rPr lang="en-AU" dirty="0" err="1" smtClean="0"/>
              <a:t>socjoterapeutyczne</a:t>
            </a:r>
            <a:r>
              <a:rPr lang="en-AU" dirty="0" smtClean="0"/>
              <a:t> </a:t>
            </a:r>
            <a:r>
              <a:rPr lang="en-AU" dirty="0" err="1" smtClean="0"/>
              <a:t>dla</a:t>
            </a:r>
            <a:r>
              <a:rPr lang="en-AU" dirty="0" smtClean="0"/>
              <a:t> </a:t>
            </a:r>
            <a:r>
              <a:rPr lang="en-AU" dirty="0" err="1" smtClean="0"/>
              <a:t>dzieci</a:t>
            </a:r>
            <a:r>
              <a:rPr lang="en-AU" dirty="0" smtClean="0"/>
              <a:t> </a:t>
            </a:r>
            <a:r>
              <a:rPr lang="en-AU" dirty="0" err="1" smtClean="0"/>
              <a:t>i</a:t>
            </a:r>
            <a:r>
              <a:rPr lang="en-AU" dirty="0" smtClean="0"/>
              <a:t> </a:t>
            </a:r>
            <a:r>
              <a:rPr lang="en-AU" dirty="0" err="1" smtClean="0"/>
              <a:t>młodzieży</a:t>
            </a:r>
            <a:r>
              <a:rPr lang="en-AU" dirty="0" smtClean="0"/>
              <a:t>, </a:t>
            </a:r>
            <a:r>
              <a:rPr lang="en-AU" dirty="0" err="1" smtClean="0"/>
              <a:t>Warszawa:PTP</a:t>
            </a:r>
            <a:endParaRPr lang="en-AU" dirty="0" smtClean="0"/>
          </a:p>
          <a:p>
            <a:pPr marL="0" indent="0">
              <a:buNone/>
            </a:pPr>
            <a:r>
              <a:rPr lang="en-AU" dirty="0" smtClean="0"/>
              <a:t>Smith B., Fox L.(2003), Systems of service delivery: A synthesis of evidence relevant to young children at risk of or who have challenging </a:t>
            </a:r>
            <a:r>
              <a:rPr lang="en-AU" dirty="0" err="1" smtClean="0"/>
              <a:t>behavior</a:t>
            </a:r>
            <a:r>
              <a:rPr lang="en-AU" dirty="0" smtClean="0"/>
              <a:t>. </a:t>
            </a:r>
            <a:r>
              <a:rPr lang="en-AU" dirty="0" err="1" smtClean="0"/>
              <a:t>Center</a:t>
            </a:r>
            <a:r>
              <a:rPr lang="en-AU" dirty="0" smtClean="0"/>
              <a:t> for Evidence-based Practice: Young Children with Challenging </a:t>
            </a:r>
            <a:r>
              <a:rPr lang="en-AU" dirty="0" err="1" smtClean="0"/>
              <a:t>Behavior</a:t>
            </a:r>
            <a:r>
              <a:rPr lang="en-AU" dirty="0" smtClean="0"/>
              <a:t>. Available: www. </a:t>
            </a:r>
            <a:r>
              <a:rPr lang="en-AU" dirty="0" err="1" smtClean="0"/>
              <a:t>challengingbehavior</a:t>
            </a:r>
            <a:r>
              <a:rPr lang="en-AU" dirty="0" smtClean="0"/>
              <a:t>. org (Smith &amp; Fox, 2003, p. 6)</a:t>
            </a:r>
          </a:p>
          <a:p>
            <a:pPr marL="0" indent="0">
              <a:buNone/>
            </a:pPr>
            <a:endParaRPr lang="en-AU" dirty="0"/>
          </a:p>
        </p:txBody>
      </p:sp>
    </p:spTree>
    <p:extLst>
      <p:ext uri="{BB962C8B-B14F-4D97-AF65-F5344CB8AC3E}">
        <p14:creationId xmlns:p14="http://schemas.microsoft.com/office/powerpoint/2010/main" val="1277659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6600" y="1230540"/>
            <a:ext cx="10515600" cy="4351338"/>
          </a:xfrm>
        </p:spPr>
        <p:txBody>
          <a:bodyPr/>
          <a:lstStyle/>
          <a:p>
            <a:pPr marL="0" indent="0">
              <a:buNone/>
            </a:pPr>
            <a:r>
              <a:rPr lang="en-US" dirty="0" smtClean="0"/>
              <a:t>After the break if we make it - workshop</a:t>
            </a:r>
          </a:p>
          <a:p>
            <a:pPr marL="0" indent="0">
              <a:buNone/>
            </a:pPr>
            <a:r>
              <a:rPr lang="en-US" dirty="0" smtClean="0"/>
              <a:t>1. case study</a:t>
            </a:r>
          </a:p>
          <a:p>
            <a:pPr marL="0" indent="0">
              <a:buNone/>
            </a:pPr>
            <a:r>
              <a:rPr lang="en-US" dirty="0" smtClean="0"/>
              <a:t>2. mind map</a:t>
            </a:r>
          </a:p>
          <a:p>
            <a:pPr marL="0" indent="0">
              <a:buNone/>
            </a:pPr>
            <a:r>
              <a:rPr lang="en-US" dirty="0" smtClean="0"/>
              <a:t>3. designed assistance</a:t>
            </a:r>
            <a:endParaRPr lang="en-AU" dirty="0"/>
          </a:p>
        </p:txBody>
      </p:sp>
    </p:spTree>
    <p:extLst>
      <p:ext uri="{BB962C8B-B14F-4D97-AF65-F5344CB8AC3E}">
        <p14:creationId xmlns:p14="http://schemas.microsoft.com/office/powerpoint/2010/main" val="2325266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520246"/>
          </a:xfrm>
        </p:spPr>
        <p:txBody>
          <a:bodyPr>
            <a:normAutofit fontScale="90000"/>
          </a:bodyPr>
          <a:lstStyle/>
          <a:p>
            <a:r>
              <a:rPr lang="pl-PL" dirty="0" err="1" smtClean="0">
                <a:solidFill>
                  <a:srgbClr val="FF0000"/>
                </a:solidFill>
              </a:rPr>
              <a:t>Task</a:t>
            </a:r>
            <a:r>
              <a:rPr lang="pl-PL" dirty="0" smtClean="0">
                <a:solidFill>
                  <a:srgbClr val="FF0000"/>
                </a:solidFill>
              </a:rPr>
              <a:t>:</a:t>
            </a:r>
            <a:endParaRPr lang="en-AU" dirty="0">
              <a:solidFill>
                <a:srgbClr val="FF0000"/>
              </a:solidFill>
            </a:endParaRPr>
          </a:p>
        </p:txBody>
      </p:sp>
      <p:sp>
        <p:nvSpPr>
          <p:cNvPr id="3" name="Symbol zastępczy zawartości 2"/>
          <p:cNvSpPr>
            <a:spLocks noGrp="1"/>
          </p:cNvSpPr>
          <p:nvPr>
            <p:ph idx="1"/>
          </p:nvPr>
        </p:nvSpPr>
        <p:spPr>
          <a:xfrm>
            <a:off x="838200" y="1117600"/>
            <a:ext cx="10515600" cy="5059363"/>
          </a:xfrm>
        </p:spPr>
        <p:txBody>
          <a:bodyPr>
            <a:normAutofit fontScale="92500" lnSpcReduction="20000"/>
          </a:bodyPr>
          <a:lstStyle/>
          <a:p>
            <a:pPr marL="0" indent="0">
              <a:buNone/>
            </a:pPr>
            <a:r>
              <a:rPr lang="en-US" dirty="0"/>
              <a:t>I would like to ask each of you to think about a </a:t>
            </a:r>
            <a:r>
              <a:rPr lang="pl-PL" dirty="0" err="1" smtClean="0"/>
              <a:t>child</a:t>
            </a:r>
            <a:r>
              <a:rPr lang="en-US" dirty="0" smtClean="0"/>
              <a:t> </a:t>
            </a:r>
            <a:r>
              <a:rPr lang="en-US" dirty="0"/>
              <a:t>from your school who has </a:t>
            </a:r>
            <a:r>
              <a:rPr lang="en-US" dirty="0" err="1"/>
              <a:t>behavioural</a:t>
            </a:r>
            <a:r>
              <a:rPr lang="en-US" dirty="0"/>
              <a:t> and emotional problems</a:t>
            </a:r>
            <a:r>
              <a:rPr lang="en-US" dirty="0" smtClean="0"/>
              <a:t>.</a:t>
            </a:r>
            <a:endParaRPr lang="pl-PL" dirty="0" smtClean="0"/>
          </a:p>
          <a:p>
            <a:pPr marL="0" indent="0">
              <a:buNone/>
            </a:pPr>
            <a:r>
              <a:rPr lang="en-US" dirty="0"/>
              <a:t>I would like you individually or in groups to do a Graphical case analysis of this child </a:t>
            </a:r>
            <a:endParaRPr lang="pl-PL" dirty="0" smtClean="0"/>
          </a:p>
          <a:p>
            <a:pPr marL="0" indent="0">
              <a:buNone/>
            </a:pPr>
            <a:r>
              <a:rPr lang="en-US" dirty="0"/>
              <a:t>please write what the </a:t>
            </a:r>
            <a:r>
              <a:rPr lang="en-US" dirty="0" err="1"/>
              <a:t>behavioural</a:t>
            </a:r>
            <a:r>
              <a:rPr lang="en-US" dirty="0"/>
              <a:t> challenges are for this child </a:t>
            </a:r>
          </a:p>
          <a:p>
            <a:r>
              <a:rPr lang="en-US" dirty="0"/>
              <a:t>WHY DOES HE/ She BEHAVE LIKE THIS?</a:t>
            </a:r>
          </a:p>
          <a:p>
            <a:r>
              <a:rPr lang="en-US" dirty="0"/>
              <a:t>His/her FEELINGS</a:t>
            </a:r>
          </a:p>
          <a:p>
            <a:r>
              <a:rPr lang="en-US" dirty="0"/>
              <a:t>The STRENGTHS</a:t>
            </a:r>
          </a:p>
          <a:p>
            <a:r>
              <a:rPr lang="en-US" dirty="0"/>
              <a:t>His/her NEEDS</a:t>
            </a:r>
          </a:p>
          <a:p>
            <a:r>
              <a:rPr lang="en-US" dirty="0"/>
              <a:t>what works with this child and what does not work </a:t>
            </a:r>
          </a:p>
          <a:p>
            <a:r>
              <a:rPr lang="en-US" dirty="0"/>
              <a:t>and of course Ideas for action: for psychologist, for class teacher, for all </a:t>
            </a:r>
            <a:r>
              <a:rPr lang="en-US" dirty="0" smtClean="0"/>
              <a:t>teachers</a:t>
            </a:r>
            <a:endParaRPr lang="pl-PL" dirty="0" smtClean="0"/>
          </a:p>
          <a:p>
            <a:pPr marL="0" indent="0">
              <a:buNone/>
            </a:pPr>
            <a:r>
              <a:rPr lang="en-US" dirty="0"/>
              <a:t>You have my example </a:t>
            </a:r>
            <a:r>
              <a:rPr lang="pl-PL" dirty="0" smtClean="0"/>
              <a:t>of </a:t>
            </a:r>
            <a:r>
              <a:rPr lang="en-US" dirty="0" err="1" smtClean="0"/>
              <a:t>Radek</a:t>
            </a:r>
            <a:r>
              <a:rPr lang="en-US" dirty="0" smtClean="0"/>
              <a:t> </a:t>
            </a:r>
            <a:r>
              <a:rPr lang="en-US" dirty="0"/>
              <a:t>and my solutions and help for the child </a:t>
            </a:r>
          </a:p>
          <a:p>
            <a:endParaRPr lang="pl-PL" dirty="0" smtClean="0"/>
          </a:p>
          <a:p>
            <a:endParaRPr lang="en-AU" dirty="0"/>
          </a:p>
        </p:txBody>
      </p:sp>
    </p:spTree>
    <p:extLst>
      <p:ext uri="{BB962C8B-B14F-4D97-AF65-F5344CB8AC3E}">
        <p14:creationId xmlns:p14="http://schemas.microsoft.com/office/powerpoint/2010/main" val="86373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8123" y="522536"/>
            <a:ext cx="10456906" cy="1354618"/>
          </a:xfrm>
        </p:spPr>
        <p:txBody>
          <a:bodyPr>
            <a:normAutofit/>
          </a:bodyPr>
          <a:lstStyle/>
          <a:p>
            <a:pPr lvl="0"/>
            <a:r>
              <a:rPr lang="pl-PL" dirty="0"/>
              <a:t>       </a:t>
            </a:r>
            <a:r>
              <a:rPr lang="pl-PL" dirty="0">
                <a:solidFill>
                  <a:srgbClr val="0070C0"/>
                </a:solidFill>
                <a:latin typeface="Calibri"/>
              </a:rPr>
              <a:t>T</a:t>
            </a:r>
            <a:r>
              <a:rPr lang="en-US" dirty="0">
                <a:solidFill>
                  <a:srgbClr val="0070C0"/>
                </a:solidFill>
                <a:latin typeface="Calibri"/>
              </a:rPr>
              <a:t>hank you for your attention</a:t>
            </a:r>
            <a:r>
              <a:rPr lang="pl-PL" dirty="0">
                <a:solidFill>
                  <a:srgbClr val="0070C0"/>
                </a:solidFill>
                <a:latin typeface="Calibri"/>
              </a:rPr>
              <a:t>! </a:t>
            </a:r>
            <a:r>
              <a:rPr lang="pl-PL" dirty="0" smtClean="0">
                <a:solidFill>
                  <a:srgbClr val="0070C0"/>
                </a:solidFill>
                <a:latin typeface="Calibri"/>
                <a:sym typeface="Wingdings" panose="05000000000000000000" pitchFamily="2" charset="2"/>
              </a:rPr>
              <a:t></a:t>
            </a:r>
            <a:r>
              <a:rPr lang="pl-PL" dirty="0">
                <a:solidFill>
                  <a:srgbClr val="0070C0"/>
                </a:solidFill>
                <a:latin typeface="Calibri"/>
              </a:rPr>
              <a:t/>
            </a:r>
            <a:br>
              <a:rPr lang="pl-PL" dirty="0">
                <a:solidFill>
                  <a:srgbClr val="0070C0"/>
                </a:solidFill>
                <a:latin typeface="Calibri"/>
              </a:rPr>
            </a:br>
            <a:r>
              <a:rPr lang="pl-PL" dirty="0">
                <a:solidFill>
                  <a:srgbClr val="0070C0"/>
                </a:solidFill>
                <a:latin typeface="Calibri"/>
              </a:rPr>
              <a:t> 		</a:t>
            </a:r>
            <a:r>
              <a:rPr lang="ka-GE" dirty="0">
                <a:solidFill>
                  <a:srgbClr val="0070C0"/>
                </a:solidFill>
                <a:latin typeface="Calibri"/>
              </a:rPr>
              <a:t>გმადლობთ ყურადღებისთვის</a:t>
            </a:r>
            <a:endParaRPr lang="pl-PL" dirty="0">
              <a:solidFill>
                <a:srgbClr val="0070C0"/>
              </a:solidFill>
              <a:latin typeface="Calibri"/>
            </a:endParaRPr>
          </a:p>
        </p:txBody>
      </p:sp>
      <p:pic>
        <p:nvPicPr>
          <p:cNvPr id="4" name="Obraz 3"/>
          <p:cNvPicPr>
            <a:picLocks noChangeAspect="1"/>
          </p:cNvPicPr>
          <p:nvPr/>
        </p:nvPicPr>
        <p:blipFill>
          <a:blip r:embed="rId3"/>
          <a:stretch>
            <a:fillRect/>
          </a:stretch>
        </p:blipFill>
        <p:spPr>
          <a:xfrm>
            <a:off x="1035794" y="1877154"/>
            <a:ext cx="8785097" cy="5011346"/>
          </a:xfrm>
          <a:prstGeom prst="rect">
            <a:avLst/>
          </a:prstGeom>
        </p:spPr>
      </p:pic>
    </p:spTree>
    <p:extLst>
      <p:ext uri="{BB962C8B-B14F-4D97-AF65-F5344CB8AC3E}">
        <p14:creationId xmlns:p14="http://schemas.microsoft.com/office/powerpoint/2010/main" val="87554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7029" y="365126"/>
            <a:ext cx="10818359" cy="375103"/>
          </a:xfrm>
        </p:spPr>
        <p:txBody>
          <a:bodyPr>
            <a:normAutofit fontScale="90000"/>
          </a:bodyPr>
          <a:lstStyle/>
          <a:p>
            <a:r>
              <a:rPr lang="en-US" dirty="0" smtClean="0">
                <a:solidFill>
                  <a:srgbClr val="0070C0"/>
                </a:solidFill>
                <a:effectLst>
                  <a:outerShdw blurRad="38100" dist="38100" dir="2700000" algn="tl">
                    <a:srgbClr val="000000">
                      <a:alpha val="43137"/>
                    </a:srgbClr>
                  </a:outerShdw>
                </a:effectLst>
              </a:rPr>
              <a:t>Determinants of dysfunctional child behaviour</a:t>
            </a:r>
            <a:endParaRPr lang="en-AU" dirty="0">
              <a:solidFill>
                <a:srgbClr val="0070C0"/>
              </a:solidFill>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a:xfrm>
            <a:off x="348343" y="1175657"/>
            <a:ext cx="8432800" cy="5471886"/>
          </a:xfrm>
        </p:spPr>
        <p:txBody>
          <a:bodyPr>
            <a:normAutofit fontScale="92500" lnSpcReduction="10000"/>
          </a:bodyPr>
          <a:lstStyle/>
          <a:p>
            <a:r>
              <a:rPr lang="en-US" i="1" dirty="0" smtClean="0">
                <a:effectLst>
                  <a:outerShdw blurRad="38100" dist="38100" dir="2700000" algn="tl">
                    <a:srgbClr val="000000">
                      <a:alpha val="43137"/>
                    </a:srgbClr>
                  </a:outerShdw>
                </a:effectLst>
              </a:rPr>
              <a:t>Related to the child </a:t>
            </a:r>
          </a:p>
          <a:p>
            <a:pPr marL="0" indent="0">
              <a:buNone/>
            </a:pPr>
            <a:r>
              <a:rPr lang="en-US" dirty="0" smtClean="0"/>
              <a:t>- developmental crises, dysfunctions of the nervous system (ADHD), other mental disorders, health problems, temperamental traits etc.</a:t>
            </a:r>
          </a:p>
          <a:p>
            <a:r>
              <a:rPr lang="en-US" i="1" dirty="0" smtClean="0">
                <a:effectLst>
                  <a:outerShdw blurRad="38100" dist="38100" dir="2700000" algn="tl">
                    <a:srgbClr val="000000">
                      <a:alpha val="43137"/>
                    </a:srgbClr>
                  </a:outerShdw>
                </a:effectLst>
              </a:rPr>
              <a:t>Family-related</a:t>
            </a:r>
          </a:p>
          <a:p>
            <a:pPr marL="0" indent="0">
              <a:buNone/>
            </a:pPr>
            <a:r>
              <a:rPr lang="en-US" dirty="0" smtClean="0"/>
              <a:t>- parental mistakes, lack of parenting skills,</a:t>
            </a:r>
          </a:p>
          <a:p>
            <a:pPr marL="0" indent="0">
              <a:buNone/>
            </a:pPr>
            <a:r>
              <a:rPr lang="en-US" dirty="0" smtClean="0"/>
              <a:t>- pathology of family life, dysfunctions of family roles (a child receives inappropriate models of behaviour, is harmed, suffers psychological trauma, their needs are neglected).</a:t>
            </a:r>
          </a:p>
          <a:p>
            <a:r>
              <a:rPr lang="en-US" i="1" dirty="0" smtClean="0">
                <a:effectLst>
                  <a:outerShdw blurRad="38100" dist="38100" dir="2700000" algn="tl">
                    <a:srgbClr val="000000">
                      <a:alpha val="43137"/>
                    </a:srgbClr>
                  </a:outerShdw>
                </a:effectLst>
              </a:rPr>
              <a:t>Related to the functioning of the environment in the institution </a:t>
            </a:r>
            <a:r>
              <a:rPr lang="en-US" dirty="0" smtClean="0"/>
              <a:t>(school, common room) mistakes</a:t>
            </a:r>
          </a:p>
          <a:p>
            <a:pPr marL="0" indent="0">
              <a:buNone/>
            </a:pPr>
            <a:r>
              <a:rPr lang="en-US" dirty="0" smtClean="0"/>
              <a:t>The environment in the institution (school, day-care </a:t>
            </a:r>
            <a:r>
              <a:rPr lang="en-US" dirty="0" err="1" smtClean="0"/>
              <a:t>centre</a:t>
            </a:r>
            <a:r>
              <a:rPr lang="en-US" dirty="0" smtClean="0"/>
              <a:t>) may be </a:t>
            </a:r>
            <a:r>
              <a:rPr lang="en-US" dirty="0" err="1" smtClean="0"/>
              <a:t>characterised</a:t>
            </a:r>
            <a:r>
              <a:rPr lang="en-US" dirty="0" smtClean="0"/>
              <a:t> by the mistakes of the tutors, inappropriate relations in the group, peer violence.</a:t>
            </a:r>
          </a:p>
          <a:p>
            <a:endParaRPr lang="en-AU" dirty="0"/>
          </a:p>
        </p:txBody>
      </p:sp>
      <p:pic>
        <p:nvPicPr>
          <p:cNvPr id="7" name="Obraz 6"/>
          <p:cNvPicPr>
            <a:picLocks noChangeAspect="1"/>
          </p:cNvPicPr>
          <p:nvPr/>
        </p:nvPicPr>
        <p:blipFill>
          <a:blip r:embed="rId2"/>
          <a:stretch>
            <a:fillRect/>
          </a:stretch>
        </p:blipFill>
        <p:spPr>
          <a:xfrm>
            <a:off x="8984797" y="1593285"/>
            <a:ext cx="2901948" cy="4352921"/>
          </a:xfrm>
          <a:prstGeom prst="rect">
            <a:avLst/>
          </a:prstGeom>
        </p:spPr>
      </p:pic>
    </p:spTree>
    <p:extLst>
      <p:ext uri="{BB962C8B-B14F-4D97-AF65-F5344CB8AC3E}">
        <p14:creationId xmlns:p14="http://schemas.microsoft.com/office/powerpoint/2010/main" val="19736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0914" y="365126"/>
            <a:ext cx="10934474" cy="389618"/>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What is dysfunctional behaviour?</a:t>
            </a:r>
            <a:endParaRPr lang="en-AU" dirty="0">
              <a:solidFill>
                <a:srgbClr val="0070C0"/>
              </a:solidFill>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a:xfrm>
            <a:off x="261256" y="3715657"/>
            <a:ext cx="5736319" cy="2815772"/>
          </a:xfrm>
        </p:spPr>
        <p:txBody>
          <a:bodyPr>
            <a:normAutofit fontScale="92500" lnSpcReduction="20000"/>
          </a:bodyPr>
          <a:lstStyle/>
          <a:p>
            <a:pPr marL="0" indent="0">
              <a:buNone/>
            </a:pPr>
            <a:r>
              <a:rPr lang="en-US" dirty="0" smtClean="0"/>
              <a:t>Behavioral disorders can result from</a:t>
            </a:r>
            <a:r>
              <a:rPr lang="pl-PL" dirty="0" smtClean="0"/>
              <a:t>:</a:t>
            </a:r>
          </a:p>
          <a:p>
            <a:r>
              <a:rPr lang="en-US" dirty="0" smtClean="0"/>
              <a:t>the interaction of environmental factors (dysfunctions in the parenting environment, in particular child abuse) </a:t>
            </a:r>
            <a:endParaRPr lang="pl-PL" dirty="0" smtClean="0"/>
          </a:p>
          <a:p>
            <a:r>
              <a:rPr lang="en-US" dirty="0" smtClean="0"/>
              <a:t> biological factors (dysfunctions of the nervous system). </a:t>
            </a:r>
          </a:p>
          <a:p>
            <a:r>
              <a:rPr lang="pl-PL" dirty="0" smtClean="0"/>
              <a:t>t</a:t>
            </a:r>
            <a:r>
              <a:rPr lang="en-US" dirty="0" err="1" smtClean="0"/>
              <a:t>emperamental</a:t>
            </a:r>
            <a:r>
              <a:rPr lang="en-US" dirty="0" smtClean="0"/>
              <a:t> traits may be important in the development of such disorders</a:t>
            </a:r>
            <a:endParaRPr lang="en-AU" dirty="0"/>
          </a:p>
        </p:txBody>
      </p:sp>
      <p:sp>
        <p:nvSpPr>
          <p:cNvPr id="5" name="Symbol zastępczy tekstu 4"/>
          <p:cNvSpPr>
            <a:spLocks noGrp="1"/>
          </p:cNvSpPr>
          <p:nvPr>
            <p:ph type="body" sz="quarter" idx="3"/>
          </p:nvPr>
        </p:nvSpPr>
        <p:spPr>
          <a:xfrm>
            <a:off x="6879772" y="1436914"/>
            <a:ext cx="4475616" cy="624115"/>
          </a:xfrm>
        </p:spPr>
        <p:txBody>
          <a:bodyPr/>
          <a:lstStyle/>
          <a:p>
            <a:r>
              <a:rPr lang="pl-PL" dirty="0" smtClean="0">
                <a:solidFill>
                  <a:srgbClr val="0070C0"/>
                </a:solidFill>
              </a:rPr>
              <a:t>E</a:t>
            </a:r>
            <a:r>
              <a:rPr lang="en-AU" dirty="0" err="1" smtClean="0">
                <a:solidFill>
                  <a:srgbClr val="0070C0"/>
                </a:solidFill>
              </a:rPr>
              <a:t>nvironmental</a:t>
            </a:r>
            <a:r>
              <a:rPr lang="en-AU" dirty="0" smtClean="0">
                <a:solidFill>
                  <a:srgbClr val="0070C0"/>
                </a:solidFill>
              </a:rPr>
              <a:t> causes</a:t>
            </a:r>
            <a:endParaRPr lang="en-AU" dirty="0">
              <a:solidFill>
                <a:srgbClr val="0070C0"/>
              </a:solidFill>
            </a:endParaRPr>
          </a:p>
        </p:txBody>
      </p:sp>
      <p:sp>
        <p:nvSpPr>
          <p:cNvPr id="6" name="Symbol zastępczy zawartości 5"/>
          <p:cNvSpPr>
            <a:spLocks noGrp="1"/>
          </p:cNvSpPr>
          <p:nvPr>
            <p:ph sz="quarter" idx="4"/>
          </p:nvPr>
        </p:nvSpPr>
        <p:spPr>
          <a:xfrm>
            <a:off x="6560456" y="2505075"/>
            <a:ext cx="4794931" cy="3684588"/>
          </a:xfrm>
        </p:spPr>
        <p:txBody>
          <a:bodyPr>
            <a:normAutofit lnSpcReduction="10000"/>
          </a:bodyPr>
          <a:lstStyle/>
          <a:p>
            <a:r>
              <a:rPr lang="en-US" dirty="0" smtClean="0"/>
              <a:t>psychological perspective - </a:t>
            </a:r>
            <a:r>
              <a:rPr lang="en-US" dirty="0" err="1" smtClean="0"/>
              <a:t>behavioural</a:t>
            </a:r>
            <a:r>
              <a:rPr lang="en-US" dirty="0" smtClean="0"/>
              <a:t> disorders as effects of psychological trauma experienced by the child, most often in his/her family environment, </a:t>
            </a:r>
          </a:p>
          <a:p>
            <a:r>
              <a:rPr lang="en-US" dirty="0" smtClean="0"/>
              <a:t>social perspective - behaviour disorders as dysfunctional processes occurring in the school community</a:t>
            </a:r>
          </a:p>
          <a:p>
            <a:endParaRPr lang="en-AU" dirty="0"/>
          </a:p>
        </p:txBody>
      </p:sp>
      <p:pic>
        <p:nvPicPr>
          <p:cNvPr id="7" name="Obraz 6"/>
          <p:cNvPicPr>
            <a:picLocks noChangeAspect="1"/>
          </p:cNvPicPr>
          <p:nvPr/>
        </p:nvPicPr>
        <p:blipFill>
          <a:blip r:embed="rId2"/>
          <a:stretch>
            <a:fillRect/>
          </a:stretch>
        </p:blipFill>
        <p:spPr>
          <a:xfrm>
            <a:off x="722312" y="1256731"/>
            <a:ext cx="2619375" cy="1743075"/>
          </a:xfrm>
          <a:prstGeom prst="rect">
            <a:avLst/>
          </a:prstGeom>
        </p:spPr>
      </p:pic>
    </p:spTree>
    <p:extLst>
      <p:ext uri="{BB962C8B-B14F-4D97-AF65-F5344CB8AC3E}">
        <p14:creationId xmlns:p14="http://schemas.microsoft.com/office/powerpoint/2010/main" val="236801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839788" y="365126"/>
            <a:ext cx="10515600" cy="302532"/>
          </a:xfrm>
        </p:spPr>
        <p:txBody>
          <a:bodyPr>
            <a:normAutofit fontScale="90000"/>
          </a:bodyPr>
          <a:lstStyle/>
          <a:p>
            <a:r>
              <a:rPr lang="en-AU" i="1" dirty="0" smtClean="0">
                <a:solidFill>
                  <a:srgbClr val="0070C0"/>
                </a:solidFill>
                <a:effectLst>
                  <a:outerShdw blurRad="38100" dist="38100" dir="2700000" algn="tl">
                    <a:srgbClr val="000000">
                      <a:alpha val="43137"/>
                    </a:srgbClr>
                  </a:outerShdw>
                </a:effectLst>
              </a:rPr>
              <a:t> The case of </a:t>
            </a:r>
            <a:r>
              <a:rPr lang="en-AU" i="1" dirty="0" err="1" smtClean="0">
                <a:solidFill>
                  <a:srgbClr val="0070C0"/>
                </a:solidFill>
                <a:effectLst>
                  <a:outerShdw blurRad="38100" dist="38100" dir="2700000" algn="tl">
                    <a:srgbClr val="000000">
                      <a:alpha val="43137"/>
                    </a:srgbClr>
                  </a:outerShdw>
                </a:effectLst>
              </a:rPr>
              <a:t>Radek</a:t>
            </a:r>
            <a:endParaRPr lang="en-AU" i="1" dirty="0">
              <a:solidFill>
                <a:srgbClr val="0070C0"/>
              </a:solidFill>
              <a:effectLst>
                <a:outerShdw blurRad="38100" dist="38100" dir="2700000" algn="tl">
                  <a:srgbClr val="000000">
                    <a:alpha val="43137"/>
                  </a:srgbClr>
                </a:outerShdw>
              </a:effectLst>
            </a:endParaRPr>
          </a:p>
        </p:txBody>
      </p:sp>
      <p:sp>
        <p:nvSpPr>
          <p:cNvPr id="7" name="Symbol zastępczy tekstu 6"/>
          <p:cNvSpPr>
            <a:spLocks noGrp="1"/>
          </p:cNvSpPr>
          <p:nvPr>
            <p:ph type="body" idx="1"/>
          </p:nvPr>
        </p:nvSpPr>
        <p:spPr>
          <a:xfrm>
            <a:off x="551543" y="1182914"/>
            <a:ext cx="8142514" cy="696686"/>
          </a:xfrm>
        </p:spPr>
        <p:txBody>
          <a:bodyPr>
            <a:normAutofit/>
          </a:bodyPr>
          <a:lstStyle/>
          <a:p>
            <a:r>
              <a:rPr lang="en-US" dirty="0" smtClean="0"/>
              <a:t>9 years old</a:t>
            </a:r>
            <a:r>
              <a:rPr lang="pl-PL" dirty="0" smtClean="0"/>
              <a:t>, </a:t>
            </a:r>
            <a:r>
              <a:rPr lang="en-US" dirty="0" smtClean="0"/>
              <a:t>started school late</a:t>
            </a:r>
            <a:r>
              <a:rPr lang="pl-PL" dirty="0" smtClean="0"/>
              <a:t>, </a:t>
            </a:r>
            <a:r>
              <a:rPr lang="en-US" dirty="0" smtClean="0"/>
              <a:t>is considered a "difficult child"</a:t>
            </a:r>
            <a:endParaRPr lang="en-AU" dirty="0"/>
          </a:p>
        </p:txBody>
      </p:sp>
      <p:sp>
        <p:nvSpPr>
          <p:cNvPr id="13" name="Symbol zastępczy zawartości 12"/>
          <p:cNvSpPr>
            <a:spLocks noGrp="1"/>
          </p:cNvSpPr>
          <p:nvPr>
            <p:ph sz="half" idx="2"/>
          </p:nvPr>
        </p:nvSpPr>
        <p:spPr>
          <a:xfrm>
            <a:off x="362858" y="2394856"/>
            <a:ext cx="10992530" cy="4194629"/>
          </a:xfrm>
        </p:spPr>
        <p:txBody>
          <a:bodyPr>
            <a:normAutofit fontScale="70000" lnSpcReduction="20000"/>
          </a:bodyPr>
          <a:lstStyle/>
          <a:p>
            <a:r>
              <a:rPr lang="en-US" dirty="0" smtClean="0"/>
              <a:t>During lessons: often does not take out his notebook, does not write down, gets up from the bench, walks around the classroom, plays with something and distracts his classmates.</a:t>
            </a:r>
          </a:p>
          <a:p>
            <a:r>
              <a:rPr lang="en-US" dirty="0" smtClean="0"/>
              <a:t>When he is having a bad day, he is agitated, picks on children, calls them names, sometimes even hits them and defies the teacher (I won't do it!).</a:t>
            </a:r>
          </a:p>
          <a:p>
            <a:r>
              <a:rPr lang="en-US" dirty="0" smtClean="0"/>
              <a:t>When an adult draws his attention to him, he does not react or responds rudely, sometimes uses vulgar language.</a:t>
            </a:r>
          </a:p>
          <a:p>
            <a:r>
              <a:rPr lang="en-US" dirty="0" smtClean="0"/>
              <a:t>Sometimes he spoils the play of other children (when they don't want to let him in), and then complains to an adult when they push him away or challenge him.</a:t>
            </a:r>
          </a:p>
          <a:p>
            <a:r>
              <a:rPr lang="en-US" dirty="0" smtClean="0"/>
              <a:t>He gets angry very easily when something goes wrong: he destroys a notebook, throws a book, sometimes utters vulgar words.</a:t>
            </a:r>
          </a:p>
          <a:p>
            <a:r>
              <a:rPr lang="en-US" dirty="0" smtClean="0"/>
              <a:t>It happens that he runs out of the classroom during lessons or from the common room when something upsets him.</a:t>
            </a:r>
          </a:p>
          <a:p>
            <a:r>
              <a:rPr lang="en-US" dirty="0" smtClean="0"/>
              <a:t>During excursions he behaves dangerously, e.g. goes out into the street on his own.</a:t>
            </a:r>
          </a:p>
          <a:p>
            <a:r>
              <a:rPr lang="en-US" dirty="0" smtClean="0"/>
              <a:t>Often avoids eye contact.</a:t>
            </a:r>
          </a:p>
          <a:p>
            <a:endParaRPr lang="en-AU" dirty="0"/>
          </a:p>
        </p:txBody>
      </p:sp>
      <p:pic>
        <p:nvPicPr>
          <p:cNvPr id="15" name="Obraz 14"/>
          <p:cNvPicPr>
            <a:picLocks noChangeAspect="1"/>
          </p:cNvPicPr>
          <p:nvPr/>
        </p:nvPicPr>
        <p:blipFill>
          <a:blip r:embed="rId2"/>
          <a:stretch>
            <a:fillRect/>
          </a:stretch>
        </p:blipFill>
        <p:spPr>
          <a:xfrm>
            <a:off x="8922657" y="297089"/>
            <a:ext cx="2590800" cy="1771650"/>
          </a:xfrm>
          <a:prstGeom prst="rect">
            <a:avLst/>
          </a:prstGeom>
        </p:spPr>
      </p:pic>
    </p:spTree>
    <p:extLst>
      <p:ext uri="{BB962C8B-B14F-4D97-AF65-F5344CB8AC3E}">
        <p14:creationId xmlns:p14="http://schemas.microsoft.com/office/powerpoint/2010/main" val="109659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93486"/>
            <a:ext cx="10515600" cy="217714"/>
          </a:xfrm>
        </p:spPr>
        <p:txBody>
          <a:bodyPr>
            <a:normAutofit fontScale="90000"/>
          </a:bodyPr>
          <a:lstStyle/>
          <a:p>
            <a:r>
              <a:rPr lang="pl-PL" b="1" dirty="0"/>
              <a:t>C</a:t>
            </a:r>
            <a:r>
              <a:rPr lang="en-AU" b="1" dirty="0" err="1" smtClean="0"/>
              <a:t>haracteristics</a:t>
            </a:r>
            <a:r>
              <a:rPr lang="en-AU" b="1" dirty="0" smtClean="0"/>
              <a:t> of disturbed behaviour</a:t>
            </a:r>
            <a:endParaRPr lang="en-AU" b="1" dirty="0"/>
          </a:p>
        </p:txBody>
      </p:sp>
      <p:sp>
        <p:nvSpPr>
          <p:cNvPr id="3" name="Symbol zastępczy zawartości 2"/>
          <p:cNvSpPr>
            <a:spLocks noGrp="1"/>
          </p:cNvSpPr>
          <p:nvPr>
            <p:ph idx="1"/>
          </p:nvPr>
        </p:nvSpPr>
        <p:spPr>
          <a:xfrm>
            <a:off x="580571" y="1146628"/>
            <a:ext cx="10773229" cy="5515429"/>
          </a:xfrm>
        </p:spPr>
        <p:txBody>
          <a:bodyPr>
            <a:normAutofit fontScale="92500" lnSpcReduction="10000"/>
          </a:bodyPr>
          <a:lstStyle/>
          <a:p>
            <a:pPr marL="0" indent="0">
              <a:buNone/>
            </a:pPr>
            <a:r>
              <a:rPr lang="pl-PL" dirty="0"/>
              <a:t>T</a:t>
            </a:r>
            <a:r>
              <a:rPr lang="en-US" dirty="0" smtClean="0"/>
              <a:t>hey are</a:t>
            </a:r>
            <a:r>
              <a:rPr lang="pl-PL" dirty="0" smtClean="0"/>
              <a:t>:</a:t>
            </a:r>
            <a:r>
              <a:rPr lang="en-US" dirty="0" smtClean="0"/>
              <a:t> </a:t>
            </a:r>
            <a:endParaRPr lang="pl-PL" dirty="0" smtClean="0"/>
          </a:p>
          <a:p>
            <a:r>
              <a:rPr lang="en-US" dirty="0" smtClean="0"/>
              <a:t>inadequate to the situation (the behaviour does not take into account the individual characteristics of the situation, is irrational, and thus seems strange or even shocking to those who observe it) </a:t>
            </a:r>
          </a:p>
          <a:p>
            <a:r>
              <a:rPr lang="en-US" dirty="0" smtClean="0"/>
              <a:t>rigid (in various situations he presents a certain stereotype of behaviour - he reacts towards others in a provocative and aggressive way, regardless of the changing environment and people he/she comes into contact with; at the same time there is a lack of other patterns of behaviour e.g. cooperation, kindness, caring, etc.).</a:t>
            </a:r>
          </a:p>
          <a:p>
            <a:r>
              <a:rPr lang="en-US" dirty="0" smtClean="0"/>
              <a:t>harmful for the </a:t>
            </a:r>
            <a:r>
              <a:rPr lang="pl-PL" dirty="0" smtClean="0"/>
              <a:t>person</a:t>
            </a:r>
            <a:r>
              <a:rPr lang="en-US" dirty="0" smtClean="0"/>
              <a:t> and the environment (</a:t>
            </a:r>
            <a:r>
              <a:rPr lang="en-US" dirty="0" err="1" smtClean="0"/>
              <a:t>Radek</a:t>
            </a:r>
            <a:r>
              <a:rPr lang="en-US" dirty="0" smtClean="0"/>
              <a:t> breaks the rules of school life, as well as social rules that determine how people relate to each other; his behaviour embarrasses others, </a:t>
            </a:r>
            <a:r>
              <a:rPr lang="en-US" dirty="0" err="1" smtClean="0"/>
              <a:t>disorganises</a:t>
            </a:r>
            <a:r>
              <a:rPr lang="en-US" dirty="0" smtClean="0"/>
              <a:t> lessons, hinders learning, provokes anger, helplessness, sometimes fear).</a:t>
            </a:r>
          </a:p>
          <a:p>
            <a:r>
              <a:rPr lang="en-US" dirty="0" smtClean="0"/>
              <a:t>accompanied by unpleasant emotions (</a:t>
            </a:r>
            <a:r>
              <a:rPr lang="en-US" dirty="0" err="1" smtClean="0"/>
              <a:t>Radek</a:t>
            </a:r>
            <a:r>
              <a:rPr lang="en-US" dirty="0" smtClean="0"/>
              <a:t> is probably experiencing many difficult feelings: anger, anxiety, loneliness, etc.)</a:t>
            </a:r>
          </a:p>
          <a:p>
            <a:endParaRPr lang="en-AU" dirty="0"/>
          </a:p>
        </p:txBody>
      </p:sp>
    </p:spTree>
    <p:extLst>
      <p:ext uri="{BB962C8B-B14F-4D97-AF65-F5344CB8AC3E}">
        <p14:creationId xmlns:p14="http://schemas.microsoft.com/office/powerpoint/2010/main" val="850492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stretch>
            <a:fillRect/>
          </a:stretch>
        </p:blipFill>
        <p:spPr>
          <a:xfrm>
            <a:off x="7712075" y="282802"/>
            <a:ext cx="4044496" cy="2852284"/>
          </a:xfrm>
          <a:prstGeom prst="rect">
            <a:avLst/>
          </a:prstGeom>
        </p:spPr>
      </p:pic>
      <p:sp>
        <p:nvSpPr>
          <p:cNvPr id="5" name="Tytuł 4"/>
          <p:cNvSpPr>
            <a:spLocks noGrp="1"/>
          </p:cNvSpPr>
          <p:nvPr>
            <p:ph type="title"/>
          </p:nvPr>
        </p:nvSpPr>
        <p:spPr>
          <a:xfrm>
            <a:off x="174171" y="466726"/>
            <a:ext cx="7852229" cy="607332"/>
          </a:xfrm>
        </p:spPr>
        <p:txBody>
          <a:bodyPr>
            <a:noAutofit/>
          </a:bodyPr>
          <a:lstStyle/>
          <a:p>
            <a:r>
              <a:rPr lang="en-US" sz="3200" dirty="0" smtClean="0">
                <a:solidFill>
                  <a:srgbClr val="0070C0"/>
                </a:solidFill>
                <a:effectLst>
                  <a:outerShdw blurRad="38100" dist="38100" dir="2700000" algn="tl">
                    <a:srgbClr val="000000">
                      <a:alpha val="43137"/>
                    </a:srgbClr>
                  </a:outerShdw>
                </a:effectLst>
              </a:rPr>
              <a:t>Family determinants of </a:t>
            </a:r>
            <a:r>
              <a:rPr lang="en-US" sz="3200" dirty="0" err="1" smtClean="0">
                <a:solidFill>
                  <a:srgbClr val="0070C0"/>
                </a:solidFill>
                <a:effectLst>
                  <a:outerShdw blurRad="38100" dist="38100" dir="2700000" algn="tl">
                    <a:srgbClr val="000000">
                      <a:alpha val="43137"/>
                    </a:srgbClr>
                  </a:outerShdw>
                </a:effectLst>
              </a:rPr>
              <a:t>behavioural</a:t>
            </a:r>
            <a:r>
              <a:rPr lang="en-US" sz="3200" dirty="0" smtClean="0">
                <a:solidFill>
                  <a:srgbClr val="0070C0"/>
                </a:solidFill>
                <a:effectLst>
                  <a:outerShdw blurRad="38100" dist="38100" dir="2700000" algn="tl">
                    <a:srgbClr val="000000">
                      <a:alpha val="43137"/>
                    </a:srgbClr>
                  </a:outerShdw>
                </a:effectLst>
              </a:rPr>
              <a:t> disorders</a:t>
            </a:r>
            <a:endParaRPr lang="en-AU" sz="3200" dirty="0">
              <a:solidFill>
                <a:srgbClr val="0070C0"/>
              </a:solidFill>
              <a:effectLst>
                <a:outerShdw blurRad="38100" dist="38100" dir="2700000" algn="tl">
                  <a:srgbClr val="000000">
                    <a:alpha val="43137"/>
                  </a:srgbClr>
                </a:outerShdw>
              </a:effectLst>
            </a:endParaRPr>
          </a:p>
        </p:txBody>
      </p:sp>
      <p:sp>
        <p:nvSpPr>
          <p:cNvPr id="6" name="Symbol zastępczy zawartości 5"/>
          <p:cNvSpPr>
            <a:spLocks noGrp="1"/>
          </p:cNvSpPr>
          <p:nvPr>
            <p:ph sz="half" idx="1"/>
          </p:nvPr>
        </p:nvSpPr>
        <p:spPr>
          <a:xfrm>
            <a:off x="508000" y="2148114"/>
            <a:ext cx="5511800" cy="4028850"/>
          </a:xfrm>
        </p:spPr>
        <p:txBody>
          <a:bodyPr>
            <a:normAutofit fontScale="85000" lnSpcReduction="10000"/>
          </a:bodyPr>
          <a:lstStyle/>
          <a:p>
            <a:r>
              <a:rPr lang="pl-PL" dirty="0" err="1" smtClean="0"/>
              <a:t>they</a:t>
            </a:r>
            <a:r>
              <a:rPr lang="pl-PL" dirty="0" smtClean="0"/>
              <a:t> </a:t>
            </a:r>
            <a:r>
              <a:rPr lang="en-US" dirty="0" smtClean="0"/>
              <a:t>moved from place to place</a:t>
            </a:r>
            <a:endParaRPr lang="pl-PL" dirty="0" smtClean="0"/>
          </a:p>
          <a:p>
            <a:r>
              <a:rPr lang="pl-PL" dirty="0" smtClean="0"/>
              <a:t>he </a:t>
            </a:r>
            <a:r>
              <a:rPr lang="en-GB" dirty="0"/>
              <a:t>was a witness of violence against mum, sometimes a confidant of </a:t>
            </a:r>
            <a:r>
              <a:rPr lang="pl-PL" dirty="0" err="1" smtClean="0"/>
              <a:t>his</a:t>
            </a:r>
            <a:r>
              <a:rPr lang="pl-PL" dirty="0" smtClean="0"/>
              <a:t> </a:t>
            </a:r>
            <a:r>
              <a:rPr lang="en-GB" dirty="0" smtClean="0"/>
              <a:t>mum</a:t>
            </a:r>
            <a:endParaRPr lang="pl-PL" dirty="0" smtClean="0"/>
          </a:p>
          <a:p>
            <a:r>
              <a:rPr lang="pl-PL" dirty="0" err="1" smtClean="0"/>
              <a:t>his</a:t>
            </a:r>
            <a:r>
              <a:rPr lang="pl-PL" dirty="0" smtClean="0"/>
              <a:t> </a:t>
            </a:r>
            <a:r>
              <a:rPr lang="pl-PL" dirty="0" err="1" smtClean="0"/>
              <a:t>mum</a:t>
            </a:r>
            <a:r>
              <a:rPr lang="pl-PL" dirty="0" smtClean="0"/>
              <a:t> </a:t>
            </a:r>
            <a:r>
              <a:rPr lang="en-US" dirty="0" smtClean="0"/>
              <a:t>reacts with anger and punishes </a:t>
            </a:r>
            <a:r>
              <a:rPr lang="en-US" dirty="0" err="1" smtClean="0"/>
              <a:t>Radek</a:t>
            </a:r>
            <a:r>
              <a:rPr lang="en-US" dirty="0" smtClean="0"/>
              <a:t> with rejection (</a:t>
            </a:r>
            <a:r>
              <a:rPr lang="en-US" i="1" dirty="0" smtClean="0"/>
              <a:t>you are ungrateful, I don't talk to you, I will put you in an institution if you don't change</a:t>
            </a:r>
            <a:r>
              <a:rPr lang="en-US" dirty="0" smtClean="0"/>
              <a:t>)</a:t>
            </a:r>
            <a:endParaRPr lang="pl-PL" dirty="0" smtClean="0"/>
          </a:p>
          <a:p>
            <a:r>
              <a:rPr lang="en-US" dirty="0" smtClean="0"/>
              <a:t>he formed the belief that he was bad child and nobody wants him</a:t>
            </a:r>
            <a:endParaRPr lang="pl-PL" dirty="0" smtClean="0"/>
          </a:p>
        </p:txBody>
      </p:sp>
      <p:sp>
        <p:nvSpPr>
          <p:cNvPr id="7" name="Symbol zastępczy zawartości 6"/>
          <p:cNvSpPr>
            <a:spLocks noGrp="1"/>
          </p:cNvSpPr>
          <p:nvPr>
            <p:ph sz="half" idx="2"/>
          </p:nvPr>
        </p:nvSpPr>
        <p:spPr>
          <a:xfrm>
            <a:off x="6415313" y="3425371"/>
            <a:ext cx="5500915" cy="3251200"/>
          </a:xfrm>
        </p:spPr>
        <p:txBody>
          <a:bodyPr>
            <a:normAutofit fontScale="85000" lnSpcReduction="10000"/>
          </a:bodyPr>
          <a:lstStyle/>
          <a:p>
            <a:pPr marL="0" indent="0">
              <a:buNone/>
            </a:pPr>
            <a:r>
              <a:rPr lang="en-US" dirty="0" smtClean="0"/>
              <a:t>The more often this pattern is repeated:</a:t>
            </a:r>
          </a:p>
          <a:p>
            <a:r>
              <a:rPr lang="en-US" dirty="0" smtClean="0"/>
              <a:t>the more negative beliefs are recorded in the child's self-image,</a:t>
            </a:r>
          </a:p>
          <a:p>
            <a:r>
              <a:rPr lang="en-US" dirty="0" smtClean="0"/>
              <a:t>the more often he/she repeats the bad behaviour, which then becomes habitual,</a:t>
            </a:r>
          </a:p>
          <a:p>
            <a:r>
              <a:rPr lang="en-US" dirty="0" smtClean="0"/>
              <a:t>the less often he/she tries other, constructive </a:t>
            </a:r>
            <a:r>
              <a:rPr lang="en-US" dirty="0" err="1" smtClean="0"/>
              <a:t>behaviours</a:t>
            </a:r>
            <a:r>
              <a:rPr lang="en-US" dirty="0" smtClean="0"/>
              <a:t>. </a:t>
            </a:r>
          </a:p>
          <a:p>
            <a:pPr marL="0" indent="0">
              <a:buNone/>
            </a:pPr>
            <a:r>
              <a:rPr lang="en-US" dirty="0" smtClean="0"/>
              <a:t>The child " takes on" the role of the "bad child".</a:t>
            </a:r>
            <a:endParaRPr lang="en-AU" dirty="0"/>
          </a:p>
        </p:txBody>
      </p:sp>
    </p:spTree>
    <p:extLst>
      <p:ext uri="{BB962C8B-B14F-4D97-AF65-F5344CB8AC3E}">
        <p14:creationId xmlns:p14="http://schemas.microsoft.com/office/powerpoint/2010/main" val="2373403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288018"/>
          </a:xfrm>
        </p:spPr>
        <p:txBody>
          <a:bodyPr>
            <a:normAutofit fontScale="90000"/>
          </a:bodyPr>
          <a:lstStyle/>
          <a:p>
            <a:r>
              <a:rPr lang="en-US" dirty="0" err="1" smtClean="0">
                <a:solidFill>
                  <a:srgbClr val="0070C0"/>
                </a:solidFill>
                <a:effectLst>
                  <a:outerShdw blurRad="38100" dist="38100" dir="2700000" algn="tl">
                    <a:srgbClr val="000000">
                      <a:alpha val="43137"/>
                    </a:srgbClr>
                  </a:outerShdw>
                </a:effectLst>
              </a:rPr>
              <a:t>Behavioural</a:t>
            </a:r>
            <a:r>
              <a:rPr lang="en-US" dirty="0" smtClean="0">
                <a:solidFill>
                  <a:srgbClr val="0070C0"/>
                </a:solidFill>
                <a:effectLst>
                  <a:outerShdw blurRad="38100" dist="38100" dir="2700000" algn="tl">
                    <a:srgbClr val="000000">
                      <a:alpha val="43137"/>
                    </a:srgbClr>
                  </a:outerShdw>
                </a:effectLst>
              </a:rPr>
              <a:t> disorders manifesting at school</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sz="half" idx="1"/>
          </p:nvPr>
        </p:nvSpPr>
        <p:spPr>
          <a:xfrm>
            <a:off x="838200" y="1181387"/>
            <a:ext cx="5181600" cy="5495184"/>
          </a:xfrm>
        </p:spPr>
        <p:txBody>
          <a:bodyPr>
            <a:normAutofit fontScale="77500" lnSpcReduction="20000"/>
          </a:bodyPr>
          <a:lstStyle/>
          <a:p>
            <a:pPr marL="0" indent="0">
              <a:buNone/>
            </a:pPr>
            <a:r>
              <a:rPr lang="en-US" dirty="0" smtClean="0">
                <a:effectLst>
                  <a:outerShdw blurRad="38100" dist="38100" dir="2700000" algn="tl">
                    <a:srgbClr val="000000">
                      <a:alpha val="43137"/>
                    </a:srgbClr>
                  </a:outerShdw>
                </a:effectLst>
              </a:rPr>
              <a:t>Traumatic experiences</a:t>
            </a:r>
          </a:p>
          <a:p>
            <a:r>
              <a:rPr lang="en-US" dirty="0" smtClean="0"/>
              <a:t>Experiencing family breakdown, threats, violence, rejection, lack of belonging</a:t>
            </a:r>
          </a:p>
          <a:p>
            <a:pPr marL="0" indent="0">
              <a:buNone/>
            </a:pPr>
            <a:r>
              <a:rPr lang="pl-PL" dirty="0" smtClean="0"/>
              <a:t>		</a:t>
            </a:r>
            <a:r>
              <a:rPr lang="pl-PL" dirty="0" smtClean="0">
                <a:latin typeface="Calibri" panose="020F0502020204030204" pitchFamily="34" charset="0"/>
                <a:cs typeface="Calibri" panose="020F0502020204030204" pitchFamily="34" charset="0"/>
              </a:rPr>
              <a:t>↓</a:t>
            </a:r>
            <a:endParaRPr lang="en-US" dirty="0" smtClean="0"/>
          </a:p>
          <a:p>
            <a:pPr marL="0" indent="0">
              <a:buNone/>
            </a:pPr>
            <a:r>
              <a:rPr lang="en-US" dirty="0" smtClean="0">
                <a:effectLst>
                  <a:outerShdw blurRad="38100" dist="38100" dir="2700000" algn="tl">
                    <a:srgbClr val="000000">
                      <a:alpha val="43137"/>
                    </a:srgbClr>
                  </a:outerShdw>
                </a:effectLst>
              </a:rPr>
              <a:t>Traumatic belief</a:t>
            </a:r>
          </a:p>
          <a:p>
            <a:r>
              <a:rPr lang="en-US" i="1" dirty="0" smtClean="0"/>
              <a:t>I am bad</a:t>
            </a:r>
          </a:p>
          <a:p>
            <a:r>
              <a:rPr lang="en-US" i="1" dirty="0" smtClean="0"/>
              <a:t>Nobody cares about me</a:t>
            </a:r>
          </a:p>
          <a:p>
            <a:r>
              <a:rPr lang="en-US" i="1" dirty="0" smtClean="0"/>
              <a:t>Everybody wants to get rid of me</a:t>
            </a:r>
          </a:p>
          <a:p>
            <a:pPr marL="0" indent="0">
              <a:buNone/>
            </a:pPr>
            <a:r>
              <a:rPr lang="pl-PL"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t>
            </a:r>
            <a:endParaRPr lang="en-US" dirty="0" smtClean="0"/>
          </a:p>
          <a:p>
            <a:pPr marL="0" indent="0">
              <a:buNone/>
            </a:pPr>
            <a:r>
              <a:rPr lang="en-US" dirty="0" smtClean="0">
                <a:effectLst>
                  <a:outerShdw blurRad="38100" dist="38100" dir="2700000" algn="tl">
                    <a:srgbClr val="000000">
                      <a:alpha val="43137"/>
                    </a:srgbClr>
                  </a:outerShdw>
                </a:effectLst>
              </a:rPr>
              <a:t>Disturbed behaviour</a:t>
            </a:r>
          </a:p>
          <a:p>
            <a:r>
              <a:rPr lang="en-US" dirty="0" smtClean="0"/>
              <a:t>During class, </a:t>
            </a:r>
            <a:r>
              <a:rPr lang="en-US" dirty="0" err="1" smtClean="0"/>
              <a:t>Radek</a:t>
            </a:r>
            <a:r>
              <a:rPr lang="en-US" dirty="0" smtClean="0"/>
              <a:t> gets angry and throws a pencil case at a colleague.</a:t>
            </a:r>
          </a:p>
          <a:p>
            <a:r>
              <a:rPr lang="en-US" dirty="0" smtClean="0"/>
              <a:t>When the teacher tells him to pick up the pencil case and flush the boy out, he shouts to the lesser: </a:t>
            </a:r>
            <a:r>
              <a:rPr lang="en-US" i="1" dirty="0" smtClean="0"/>
              <a:t>I won't pick it up! What will you do to me? </a:t>
            </a:r>
            <a:endParaRPr lang="en-AU" i="1" dirty="0"/>
          </a:p>
        </p:txBody>
      </p:sp>
      <p:sp>
        <p:nvSpPr>
          <p:cNvPr id="4" name="Symbol zastępczy zawartości 3"/>
          <p:cNvSpPr>
            <a:spLocks noGrp="1"/>
          </p:cNvSpPr>
          <p:nvPr>
            <p:ph sz="half" idx="2"/>
          </p:nvPr>
        </p:nvSpPr>
        <p:spPr>
          <a:xfrm>
            <a:off x="6400800" y="3570514"/>
            <a:ext cx="2772229" cy="2264229"/>
          </a:xfrm>
        </p:spPr>
        <p:txBody>
          <a:bodyPr>
            <a:normAutofit fontScale="77500" lnSpcReduction="20000"/>
          </a:bodyPr>
          <a:lstStyle/>
          <a:p>
            <a:r>
              <a:rPr lang="en-US" dirty="0" smtClean="0">
                <a:effectLst>
                  <a:outerShdw blurRad="38100" dist="38100" dir="2700000" algn="tl">
                    <a:srgbClr val="000000">
                      <a:alpha val="43137"/>
                    </a:srgbClr>
                  </a:outerShdw>
                </a:effectLst>
              </a:rPr>
              <a:t>Emotions</a:t>
            </a:r>
            <a:r>
              <a:rPr lang="en-US" dirty="0" smtClean="0"/>
              <a:t> </a:t>
            </a:r>
            <a:endParaRPr lang="pl-PL" dirty="0" smtClean="0"/>
          </a:p>
          <a:p>
            <a:pPr marL="0" indent="0">
              <a:buNone/>
            </a:pPr>
            <a:r>
              <a:rPr lang="en-US" dirty="0" smtClean="0"/>
              <a:t>Feelings of insecurity </a:t>
            </a:r>
            <a:endParaRPr lang="pl-PL" dirty="0" smtClean="0"/>
          </a:p>
          <a:p>
            <a:pPr marL="0" indent="0">
              <a:buNone/>
            </a:pPr>
            <a:r>
              <a:rPr lang="en-US" dirty="0" smtClean="0"/>
              <a:t>Powerlessness </a:t>
            </a:r>
            <a:endParaRPr lang="pl-PL" dirty="0" smtClean="0"/>
          </a:p>
          <a:p>
            <a:pPr marL="0" indent="0">
              <a:buNone/>
            </a:pPr>
            <a:r>
              <a:rPr lang="en-US" dirty="0" smtClean="0"/>
              <a:t>Feelings of loss of control </a:t>
            </a:r>
            <a:endParaRPr lang="pl-PL" dirty="0" smtClean="0"/>
          </a:p>
          <a:p>
            <a:pPr marL="0" indent="0">
              <a:buNone/>
            </a:pPr>
            <a:r>
              <a:rPr lang="en-US" dirty="0" smtClean="0"/>
              <a:t>Anger</a:t>
            </a:r>
            <a:endParaRPr lang="en-AU" dirty="0"/>
          </a:p>
        </p:txBody>
      </p:sp>
      <p:pic>
        <p:nvPicPr>
          <p:cNvPr id="5" name="Obraz 4"/>
          <p:cNvPicPr>
            <a:picLocks noChangeAspect="1"/>
          </p:cNvPicPr>
          <p:nvPr/>
        </p:nvPicPr>
        <p:blipFill>
          <a:blip r:embed="rId2"/>
          <a:stretch>
            <a:fillRect/>
          </a:stretch>
        </p:blipFill>
        <p:spPr>
          <a:xfrm>
            <a:off x="8297703" y="1181387"/>
            <a:ext cx="2621507" cy="1737511"/>
          </a:xfrm>
          <a:prstGeom prst="rect">
            <a:avLst/>
          </a:prstGeom>
        </p:spPr>
      </p:pic>
    </p:spTree>
    <p:extLst>
      <p:ext uri="{BB962C8B-B14F-4D97-AF65-F5344CB8AC3E}">
        <p14:creationId xmlns:p14="http://schemas.microsoft.com/office/powerpoint/2010/main" val="287360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404132"/>
          </a:xfrm>
        </p:spPr>
        <p:txBody>
          <a:bodyPr>
            <a:normAutofit fontScale="90000"/>
          </a:bodyPr>
          <a:lstStyle/>
          <a:p>
            <a:r>
              <a:rPr lang="en-US" dirty="0" smtClean="0">
                <a:solidFill>
                  <a:srgbClr val="0070C0"/>
                </a:solidFill>
                <a:effectLst>
                  <a:outerShdw blurRad="38100" dist="38100" dir="2700000" algn="tl">
                    <a:srgbClr val="000000">
                      <a:alpha val="43137"/>
                    </a:srgbClr>
                  </a:outerShdw>
                </a:effectLst>
              </a:rPr>
              <a:t>Distortion of the educational relationship</a:t>
            </a:r>
            <a:endParaRPr lang="en-AU" dirty="0">
              <a:solidFill>
                <a:srgbClr val="0070C0"/>
              </a:solidFill>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a:xfrm>
            <a:off x="7750628" y="4441372"/>
            <a:ext cx="2891971" cy="1764619"/>
          </a:xfrm>
        </p:spPr>
        <p:txBody>
          <a:bodyPr>
            <a:normAutofit fontScale="62500" lnSpcReduction="20000"/>
          </a:bodyPr>
          <a:lstStyle/>
          <a:p>
            <a:r>
              <a:rPr lang="en-US" dirty="0" smtClean="0">
                <a:effectLst>
                  <a:outerShdw blurRad="38100" dist="38100" dir="2700000" algn="tl">
                    <a:srgbClr val="000000">
                      <a:alpha val="43137"/>
                    </a:srgbClr>
                  </a:outerShdw>
                </a:effectLst>
              </a:rPr>
              <a:t>Emotions</a:t>
            </a:r>
            <a:r>
              <a:rPr lang="en-US" dirty="0" smtClean="0"/>
              <a:t> </a:t>
            </a:r>
          </a:p>
          <a:p>
            <a:pPr marL="0" indent="0">
              <a:buNone/>
            </a:pPr>
            <a:r>
              <a:rPr lang="en-US" dirty="0" smtClean="0"/>
              <a:t>Feelings of insecurity </a:t>
            </a:r>
          </a:p>
          <a:p>
            <a:pPr marL="0" indent="0">
              <a:buNone/>
            </a:pPr>
            <a:r>
              <a:rPr lang="en-US" dirty="0" smtClean="0"/>
              <a:t>Powerlessness </a:t>
            </a:r>
          </a:p>
          <a:p>
            <a:pPr marL="0" indent="0">
              <a:buNone/>
            </a:pPr>
            <a:r>
              <a:rPr lang="en-US" dirty="0" smtClean="0"/>
              <a:t>Feelings of loss of control </a:t>
            </a:r>
          </a:p>
          <a:p>
            <a:pPr marL="0" indent="0">
              <a:buNone/>
            </a:pPr>
            <a:r>
              <a:rPr lang="en-US" dirty="0" smtClean="0"/>
              <a:t>Anger</a:t>
            </a:r>
          </a:p>
          <a:p>
            <a:endParaRPr lang="en-AU" dirty="0"/>
          </a:p>
        </p:txBody>
      </p:sp>
      <p:pic>
        <p:nvPicPr>
          <p:cNvPr id="5" name="Obraz 4"/>
          <p:cNvPicPr>
            <a:picLocks noChangeAspect="1"/>
          </p:cNvPicPr>
          <p:nvPr/>
        </p:nvPicPr>
        <p:blipFill>
          <a:blip r:embed="rId2"/>
          <a:stretch>
            <a:fillRect/>
          </a:stretch>
        </p:blipFill>
        <p:spPr>
          <a:xfrm>
            <a:off x="8853714" y="1074057"/>
            <a:ext cx="2844799" cy="2801257"/>
          </a:xfrm>
          <a:prstGeom prst="rect">
            <a:avLst/>
          </a:prstGeom>
        </p:spPr>
      </p:pic>
      <p:sp>
        <p:nvSpPr>
          <p:cNvPr id="6" name="Symbol zastępczy zawartości 2"/>
          <p:cNvSpPr>
            <a:spLocks noGrp="1"/>
          </p:cNvSpPr>
          <p:nvPr>
            <p:ph sz="half" idx="1"/>
          </p:nvPr>
        </p:nvSpPr>
        <p:spPr>
          <a:xfrm>
            <a:off x="838200" y="1219200"/>
            <a:ext cx="7261225" cy="5225143"/>
          </a:xfrm>
        </p:spPr>
        <p:txBody>
          <a:bodyPr>
            <a:normAutofit fontScale="62500" lnSpcReduction="20000"/>
          </a:bodyPr>
          <a:lstStyle/>
          <a:p>
            <a:pPr marL="0" indent="0">
              <a:buNone/>
            </a:pPr>
            <a:r>
              <a:rPr lang="pl-PL" dirty="0" smtClean="0">
                <a:effectLst>
                  <a:outerShdw blurRad="38100" dist="38100" dir="2700000" algn="tl">
                    <a:srgbClr val="000000">
                      <a:alpha val="43137"/>
                    </a:srgbClr>
                  </a:outerShdw>
                </a:effectLst>
              </a:rPr>
              <a:t>	</a:t>
            </a:r>
            <a:r>
              <a:rPr lang="pl-PL"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pl-PL" dirty="0" smtClean="0">
                <a:effectLst>
                  <a:outerShdw blurRad="38100" dist="38100" dir="2700000" algn="tl">
                    <a:srgbClr val="000000">
                      <a:alpha val="43137"/>
                    </a:srgbClr>
                  </a:outerShdw>
                </a:effectLst>
              </a:rPr>
              <a:t>	←		←		←</a:t>
            </a:r>
          </a:p>
          <a:p>
            <a:pPr marL="0" indent="0">
              <a:buNone/>
            </a:pPr>
            <a:r>
              <a:rPr lang="en-US" dirty="0" smtClean="0">
                <a:effectLst>
                  <a:outerShdw blurRad="38100" dist="38100" dir="2700000" algn="tl">
                    <a:srgbClr val="000000">
                      <a:alpha val="43137"/>
                    </a:srgbClr>
                  </a:outerShdw>
                </a:effectLst>
              </a:rPr>
              <a:t>Traumatic belief</a:t>
            </a:r>
            <a:r>
              <a:rPr lang="pl-PL" dirty="0" smtClean="0">
                <a:effectLst>
                  <a:outerShdw blurRad="38100" dist="38100" dir="2700000" algn="tl">
                    <a:srgbClr val="000000">
                      <a:alpha val="43137"/>
                    </a:srgbClr>
                  </a:outerShdw>
                </a:effectLst>
              </a:rPr>
              <a:t>					</a:t>
            </a:r>
            <a:r>
              <a:rPr lang="pl-PL"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dirty="0" smtClean="0">
              <a:effectLst>
                <a:outerShdw blurRad="38100" dist="38100" dir="2700000" algn="tl">
                  <a:srgbClr val="000000">
                    <a:alpha val="43137"/>
                  </a:srgbClr>
                </a:outerShdw>
              </a:effectLst>
            </a:endParaRPr>
          </a:p>
          <a:p>
            <a:r>
              <a:rPr lang="en-US" i="1" dirty="0" smtClean="0"/>
              <a:t>I am bad</a:t>
            </a:r>
            <a:r>
              <a:rPr lang="pl-PL" i="1" dirty="0" smtClean="0"/>
              <a:t>						↑</a:t>
            </a:r>
          </a:p>
          <a:p>
            <a:r>
              <a:rPr lang="en-US" i="1" dirty="0" smtClean="0"/>
              <a:t>Nobody cares about me</a:t>
            </a:r>
          </a:p>
          <a:p>
            <a:r>
              <a:rPr lang="en-US" i="1" dirty="0" smtClean="0"/>
              <a:t>Everybody wants to get rid of me</a:t>
            </a:r>
            <a:r>
              <a:rPr lang="pl-PL" i="1" dirty="0" smtClean="0"/>
              <a:t>				↑</a:t>
            </a:r>
          </a:p>
          <a:p>
            <a:pPr marL="0" indent="0">
              <a:buNone/>
            </a:pPr>
            <a:r>
              <a:rPr lang="pl-PL" dirty="0" smtClean="0"/>
              <a:t>			</a:t>
            </a:r>
            <a:r>
              <a:rPr lang="pl-PL" dirty="0" smtClean="0">
                <a:latin typeface="Calibri" panose="020F0502020204030204" pitchFamily="34" charset="0"/>
                <a:cs typeface="Calibri" panose="020F0502020204030204" pitchFamily="34" charset="0"/>
              </a:rPr>
              <a:t>↓</a:t>
            </a:r>
            <a:endParaRPr lang="en-US" dirty="0" smtClean="0"/>
          </a:p>
          <a:p>
            <a:pPr marL="0" indent="0">
              <a:buNone/>
            </a:pPr>
            <a:r>
              <a:rPr lang="en-US" dirty="0" smtClean="0">
                <a:effectLst>
                  <a:outerShdw blurRad="38100" dist="38100" dir="2700000" algn="tl">
                    <a:srgbClr val="000000">
                      <a:alpha val="43137"/>
                    </a:srgbClr>
                  </a:outerShdw>
                </a:effectLst>
              </a:rPr>
              <a:t>Disturbed behaviour</a:t>
            </a:r>
            <a:r>
              <a:rPr lang="pl-PL" dirty="0" smtClean="0">
                <a:effectLst>
                  <a:outerShdw blurRad="38100" dist="38100" dir="2700000" algn="tl">
                    <a:srgbClr val="000000">
                      <a:alpha val="43137"/>
                    </a:srgbClr>
                  </a:outerShdw>
                </a:effectLst>
              </a:rPr>
              <a:t>					↑</a:t>
            </a:r>
          </a:p>
          <a:p>
            <a:r>
              <a:rPr lang="en-US" dirty="0" smtClean="0"/>
              <a:t>During class, </a:t>
            </a:r>
            <a:r>
              <a:rPr lang="en-US" dirty="0" err="1" smtClean="0"/>
              <a:t>Radek</a:t>
            </a:r>
            <a:r>
              <a:rPr lang="en-US" dirty="0" smtClean="0"/>
              <a:t> gets angry and throws a pencil case at a colleague.</a:t>
            </a:r>
          </a:p>
          <a:p>
            <a:r>
              <a:rPr lang="en-US" dirty="0" smtClean="0"/>
              <a:t>When the teacher tells him to pick up the pencil case and flush the boy out, he shouts to the lesser: </a:t>
            </a:r>
            <a:r>
              <a:rPr lang="en-US" i="1" dirty="0" smtClean="0"/>
              <a:t>I won't pick it up! What will you do to me? </a:t>
            </a:r>
            <a:endParaRPr lang="en-AU" i="1" dirty="0" smtClean="0"/>
          </a:p>
          <a:p>
            <a:pPr marL="0" indent="0">
              <a:buNone/>
            </a:pPr>
            <a:r>
              <a:rPr lang="pl-PL"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t>
            </a:r>
            <a:r>
              <a:rPr lang="pl-PL" dirty="0" smtClean="0">
                <a:latin typeface="Calibri" panose="020F0502020204030204" pitchFamily="34" charset="0"/>
                <a:cs typeface="Calibri" panose="020F0502020204030204" pitchFamily="34" charset="0"/>
              </a:rPr>
              <a:t>				↑</a:t>
            </a:r>
          </a:p>
          <a:p>
            <a:pPr marL="0" indent="0">
              <a:buNone/>
            </a:pPr>
            <a:r>
              <a:rPr lang="en-US" dirty="0" smtClean="0">
                <a:effectLst>
                  <a:outerShdw blurRad="38100" dist="38100" dir="2700000" algn="tl">
                    <a:srgbClr val="000000">
                      <a:alpha val="43137"/>
                    </a:srgbClr>
                  </a:outerShdw>
                </a:effectLst>
              </a:rPr>
              <a:t>Educational message</a:t>
            </a:r>
            <a:endParaRPr lang="pl-PL" dirty="0" smtClean="0">
              <a:effectLst>
                <a:outerShdw blurRad="38100" dist="38100" dir="2700000" algn="tl">
                  <a:srgbClr val="000000">
                    <a:alpha val="43137"/>
                  </a:srgbClr>
                </a:outerShdw>
              </a:effectLst>
            </a:endParaRPr>
          </a:p>
          <a:p>
            <a:r>
              <a:rPr lang="en-US" i="1" dirty="0" smtClean="0"/>
              <a:t>You snot! You are unbearable!</a:t>
            </a:r>
            <a:endParaRPr lang="pl-PL" i="1" dirty="0" smtClean="0"/>
          </a:p>
          <a:p>
            <a:r>
              <a:rPr lang="en-US" i="1" dirty="0" smtClean="0"/>
              <a:t> You'll see, you'll get kicked out of this school!</a:t>
            </a:r>
            <a:r>
              <a:rPr lang="pl-PL" i="1" dirty="0" smtClean="0">
                <a:effectLst>
                  <a:outerShdw blurRad="38100" dist="38100" dir="2700000" algn="tl">
                    <a:srgbClr val="000000">
                      <a:alpha val="43137"/>
                    </a:srgbClr>
                  </a:outerShdw>
                </a:effectLst>
              </a:rPr>
              <a:t>			</a:t>
            </a:r>
            <a:r>
              <a:rPr lang="pl-PL"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pl-PL" i="1" dirty="0" smtClean="0">
              <a:effectLst>
                <a:outerShdw blurRad="38100" dist="38100" dir="2700000" algn="tl">
                  <a:srgbClr val="000000">
                    <a:alpha val="43137"/>
                  </a:srgbClr>
                </a:outerShdw>
              </a:effectLst>
            </a:endParaRPr>
          </a:p>
          <a:p>
            <a:pPr marL="0" indent="0">
              <a:buNone/>
            </a:pPr>
            <a:r>
              <a:rPr lang="pl-PL" i="1" dirty="0">
                <a:effectLst>
                  <a:outerShdw blurRad="38100" dist="38100" dir="2700000" algn="tl">
                    <a:srgbClr val="000000">
                      <a:alpha val="43137"/>
                    </a:srgbClr>
                  </a:outerShdw>
                </a:effectLst>
              </a:rPr>
              <a:t>	</a:t>
            </a:r>
            <a:r>
              <a:rPr lang="pl-PL" i="1" dirty="0" smtClean="0">
                <a:effectLst>
                  <a:outerShdw blurRad="38100" dist="38100" dir="2700000" algn="tl">
                    <a:srgbClr val="000000">
                      <a:alpha val="43137"/>
                    </a:srgbClr>
                  </a:outerShdw>
                </a:effectLst>
              </a:rPr>
              <a:t>		</a:t>
            </a:r>
            <a:r>
              <a:rPr lang="pl-PL"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pl-PL" i="1" dirty="0" smtClean="0">
              <a:effectLst>
                <a:outerShdw blurRad="38100" dist="38100" dir="2700000" algn="tl">
                  <a:srgbClr val="000000">
                    <a:alpha val="43137"/>
                  </a:srgbClr>
                </a:outerShdw>
              </a:effectLst>
            </a:endParaRPr>
          </a:p>
          <a:p>
            <a:pPr marL="0" indent="0">
              <a:buNone/>
            </a:pPr>
            <a:r>
              <a:rPr lang="pl-PL" dirty="0" smtClean="0">
                <a:effectLst>
                  <a:outerShdw blurRad="38100" dist="38100" dir="2700000" algn="tl">
                    <a:srgbClr val="000000">
                      <a:alpha val="43137"/>
                    </a:srgbClr>
                  </a:outerShdw>
                </a:effectLst>
              </a:rPr>
              <a:t>				</a:t>
            </a:r>
            <a:r>
              <a:rPr lang="pl-PL"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792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3313</Words>
  <Application>Microsoft Office PowerPoint</Application>
  <PresentationFormat>Widescreen</PresentationFormat>
  <Paragraphs>252</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Andale Sans UI</vt:lpstr>
      <vt:lpstr>Arial</vt:lpstr>
      <vt:lpstr>Calibri</vt:lpstr>
      <vt:lpstr>Calibri Light</vt:lpstr>
      <vt:lpstr>Tahoma</vt:lpstr>
      <vt:lpstr>Times New Roman</vt:lpstr>
      <vt:lpstr>Wingdings</vt:lpstr>
      <vt:lpstr>Motyw pakietu Office</vt:lpstr>
      <vt:lpstr>Basics of working with pupils with emotional and behavioral disorders</vt:lpstr>
      <vt:lpstr>definition of behavioural difficulties</vt:lpstr>
      <vt:lpstr>Determinants of dysfunctional child behaviour</vt:lpstr>
      <vt:lpstr>What is dysfunctional behaviour?</vt:lpstr>
      <vt:lpstr> The case of Radek</vt:lpstr>
      <vt:lpstr>Characteristics of disturbed behaviour</vt:lpstr>
      <vt:lpstr>Family determinants of behavioural disorders</vt:lpstr>
      <vt:lpstr>Behavioural disorders manifesting at school</vt:lpstr>
      <vt:lpstr>Distortion of the educational relationship</vt:lpstr>
      <vt:lpstr>How to work with a child with behavioural disorders in the school environment?</vt:lpstr>
      <vt:lpstr>Difficult versus disordered Behaviour</vt:lpstr>
      <vt:lpstr>Building strategies to correct the child's disordered behaviour at school</vt:lpstr>
      <vt:lpstr>Rules of teamwork</vt:lpstr>
      <vt:lpstr>Graphical case analysis</vt:lpstr>
      <vt:lpstr>Description of difficult behaviour and search for the cause </vt:lpstr>
      <vt:lpstr>PowerPoint Presentation</vt:lpstr>
      <vt:lpstr>PowerPoint Presentation</vt:lpstr>
      <vt:lpstr>IDEAS FOR ACTION </vt:lpstr>
      <vt:lpstr>PowerPoint Presentation</vt:lpstr>
      <vt:lpstr>PowerPoint Presentation</vt:lpstr>
      <vt:lpstr>Benefits of the method</vt:lpstr>
      <vt:lpstr>CONDITIONS FOR THE METHOD TO BE EFFECTIVE </vt:lpstr>
      <vt:lpstr>References</vt:lpstr>
      <vt:lpstr>PowerPoint Presentation</vt:lpstr>
      <vt:lpstr>Task:</vt:lpstr>
      <vt:lpstr>       Thank you for your attention!     გმადლობთ ყურადღებისთვის</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dc:creator>
  <cp:lastModifiedBy>Tamar Makharadze</cp:lastModifiedBy>
  <cp:revision>39</cp:revision>
  <dcterms:created xsi:type="dcterms:W3CDTF">2022-05-14T10:36:11Z</dcterms:created>
  <dcterms:modified xsi:type="dcterms:W3CDTF">2022-10-24T12:11:37Z</dcterms:modified>
</cp:coreProperties>
</file>